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0" r:id="rId4"/>
    <p:sldMasterId id="2147483677" r:id="rId5"/>
    <p:sldMasterId id="2147483693" r:id="rId6"/>
  </p:sldMasterIdLst>
  <p:notesMasterIdLst>
    <p:notesMasterId r:id="rId37"/>
  </p:notesMasterIdLst>
  <p:handoutMasterIdLst>
    <p:handoutMasterId r:id="rId38"/>
  </p:handoutMasterIdLst>
  <p:sldIdLst>
    <p:sldId id="611" r:id="rId7"/>
    <p:sldId id="514" r:id="rId8"/>
    <p:sldId id="448" r:id="rId9"/>
    <p:sldId id="460" r:id="rId10"/>
    <p:sldId id="500" r:id="rId11"/>
    <p:sldId id="435" r:id="rId12"/>
    <p:sldId id="612" r:id="rId13"/>
    <p:sldId id="502" r:id="rId14"/>
    <p:sldId id="618" r:id="rId15"/>
    <p:sldId id="505" r:id="rId16"/>
    <p:sldId id="506" r:id="rId17"/>
    <p:sldId id="507" r:id="rId18"/>
    <p:sldId id="516" r:id="rId19"/>
    <p:sldId id="563" r:id="rId20"/>
    <p:sldId id="522" r:id="rId21"/>
    <p:sldId id="524" r:id="rId22"/>
    <p:sldId id="582" r:id="rId23"/>
    <p:sldId id="584" r:id="rId24"/>
    <p:sldId id="577" r:id="rId25"/>
    <p:sldId id="616" r:id="rId26"/>
    <p:sldId id="615" r:id="rId27"/>
    <p:sldId id="628" r:id="rId28"/>
    <p:sldId id="613" r:id="rId29"/>
    <p:sldId id="511" r:id="rId30"/>
    <p:sldId id="614" r:id="rId31"/>
    <p:sldId id="623" r:id="rId32"/>
    <p:sldId id="624" r:id="rId33"/>
    <p:sldId id="625" r:id="rId34"/>
    <p:sldId id="529" r:id="rId35"/>
    <p:sldId id="627" r:id="rId36"/>
  </p:sldIdLst>
  <p:sldSz cx="9144000" cy="6858000" type="screen4x3"/>
  <p:notesSz cx="6858000" cy="9144000"/>
  <p:defaultTextStyle>
    <a:defPPr>
      <a:defRPr lang="fr-FR"/>
    </a:defPPr>
    <a:lvl1pPr marL="0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36381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72761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09142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45523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181903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18284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054664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491045" algn="l" defTabSz="43638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25399B5-FBB3-4EFD-8B70-E9D8405BD92C}">
          <p14:sldIdLst>
            <p14:sldId id="611"/>
            <p14:sldId id="514"/>
            <p14:sldId id="448"/>
            <p14:sldId id="460"/>
            <p14:sldId id="500"/>
            <p14:sldId id="435"/>
            <p14:sldId id="612"/>
            <p14:sldId id="502"/>
            <p14:sldId id="618"/>
            <p14:sldId id="505"/>
            <p14:sldId id="506"/>
            <p14:sldId id="507"/>
            <p14:sldId id="516"/>
            <p14:sldId id="563"/>
            <p14:sldId id="522"/>
            <p14:sldId id="524"/>
            <p14:sldId id="582"/>
            <p14:sldId id="584"/>
            <p14:sldId id="577"/>
            <p14:sldId id="616"/>
            <p14:sldId id="615"/>
            <p14:sldId id="628"/>
            <p14:sldId id="613"/>
            <p14:sldId id="511"/>
            <p14:sldId id="614"/>
            <p14:sldId id="623"/>
            <p14:sldId id="624"/>
            <p14:sldId id="625"/>
            <p14:sldId id="529"/>
            <p14:sldId id="62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337">
          <p15:clr>
            <a:srgbClr val="A4A3A4"/>
          </p15:clr>
        </p15:guide>
        <p15:guide id="2" orient="horz" pos="2684">
          <p15:clr>
            <a:srgbClr val="A4A3A4"/>
          </p15:clr>
        </p15:guide>
        <p15:guide id="3" orient="horz" pos="669">
          <p15:clr>
            <a:srgbClr val="A4A3A4"/>
          </p15:clr>
        </p15:guide>
        <p15:guide id="4" orient="horz" pos="3952">
          <p15:clr>
            <a:srgbClr val="A4A3A4"/>
          </p15:clr>
        </p15:guide>
        <p15:guide id="5" pos="305">
          <p15:clr>
            <a:srgbClr val="A4A3A4"/>
          </p15:clr>
        </p15:guide>
        <p15:guide id="6" pos="657">
          <p15:clr>
            <a:srgbClr val="A4A3A4"/>
          </p15:clr>
        </p15:guide>
        <p15:guide id="7" pos="2694">
          <p15:clr>
            <a:srgbClr val="A4A3A4"/>
          </p15:clr>
        </p15:guide>
        <p15:guide id="8" pos="30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BC100"/>
    <a:srgbClr val="C5E6F7"/>
    <a:srgbClr val="500335"/>
    <a:srgbClr val="8C8C8C"/>
    <a:srgbClr val="D9D9D9"/>
    <a:srgbClr val="FDFDFD"/>
    <a:srgbClr val="2095A0"/>
    <a:srgbClr val="79CBBD"/>
    <a:srgbClr val="04617B"/>
    <a:srgbClr val="9A165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8" autoAdjust="0"/>
    <p:restoredTop sz="94477" autoAdjust="0"/>
  </p:normalViewPr>
  <p:slideViewPr>
    <p:cSldViewPr snapToGrid="0" snapToObjects="1" showGuides="1">
      <p:cViewPr varScale="1">
        <p:scale>
          <a:sx n="116" d="100"/>
          <a:sy n="116" d="100"/>
        </p:scale>
        <p:origin x="-1458" y="-114"/>
      </p:cViewPr>
      <p:guideLst>
        <p:guide orient="horz" pos="2337"/>
        <p:guide orient="horz" pos="2684"/>
        <p:guide orient="horz" pos="669"/>
        <p:guide orient="horz" pos="3952"/>
        <p:guide pos="305"/>
        <p:guide pos="657"/>
        <p:guide pos="2694"/>
        <p:guide pos="3069"/>
      </p:guideLst>
    </p:cSldViewPr>
  </p:slideViewPr>
  <p:outlineViewPr>
    <p:cViewPr>
      <p:scale>
        <a:sx n="33" d="100"/>
        <a:sy n="33" d="100"/>
      </p:scale>
      <p:origin x="0" y="1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2" d="100"/>
          <a:sy n="52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6F594-2843-42EB-A02C-8AD9F74D82F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6D4656F-F619-4E0F-94CA-67B432F2E705}">
      <dgm:prSet phldrT="[Text]" custT="1"/>
      <dgm:spPr>
        <a:solidFill>
          <a:schemeClr val="bg1">
            <a:lumMod val="65000"/>
          </a:schemeClr>
        </a:solidFill>
      </dgm:spPr>
      <dgm:t>
        <a:bodyPr vert="horz"/>
        <a:lstStyle/>
        <a:p>
          <a:r>
            <a:rPr lang="el-GR" sz="1600" b="1" dirty="0"/>
            <a:t>Αποτύπωση και Αξιολόγηση Υφιστάμενης Κατάστασης</a:t>
          </a:r>
          <a:endParaRPr lang="en-GB" sz="1600" b="1" dirty="0"/>
        </a:p>
      </dgm:t>
    </dgm:pt>
    <dgm:pt modelId="{EE2E90B1-9FC6-4E47-AC02-6B596868AA0B}" type="parTrans" cxnId="{3D6FB0B2-0DE6-4C7F-AEBE-A2CE0ED9A651}">
      <dgm:prSet/>
      <dgm:spPr/>
      <dgm:t>
        <a:bodyPr/>
        <a:lstStyle/>
        <a:p>
          <a:endParaRPr lang="en-GB" sz="1600" b="1"/>
        </a:p>
      </dgm:t>
    </dgm:pt>
    <dgm:pt modelId="{9B706E2B-5796-4F5F-AAF0-F85CA7A43115}" type="sibTrans" cxnId="{3D6FB0B2-0DE6-4C7F-AEBE-A2CE0ED9A651}">
      <dgm:prSet custT="1"/>
      <dgm:spPr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en-GB" sz="1600" b="1"/>
        </a:p>
      </dgm:t>
    </dgm:pt>
    <dgm:pt modelId="{FFE4CFF6-7FCE-4438-83F3-AFFD312B87D2}">
      <dgm:prSet phldrT="[Text]" custT="1"/>
      <dgm:spPr/>
      <dgm:t>
        <a:bodyPr/>
        <a:lstStyle/>
        <a:p>
          <a:r>
            <a:rPr lang="el-GR" sz="1600" b="1" dirty="0"/>
            <a:t>Προσδιορισμός Μέτρων</a:t>
          </a:r>
          <a:endParaRPr lang="en-GB" sz="1600" b="1" dirty="0"/>
        </a:p>
      </dgm:t>
    </dgm:pt>
    <dgm:pt modelId="{98AFCEF8-5568-4281-8A8D-C12BC9705716}" type="parTrans" cxnId="{C1D04D1E-51B3-4AFF-84C2-2C14F1F8F753}">
      <dgm:prSet/>
      <dgm:spPr/>
      <dgm:t>
        <a:bodyPr/>
        <a:lstStyle/>
        <a:p>
          <a:endParaRPr lang="en-GB" sz="1600" b="1"/>
        </a:p>
      </dgm:t>
    </dgm:pt>
    <dgm:pt modelId="{34635143-4315-4FA4-A45B-23A814A67133}" type="sibTrans" cxnId="{C1D04D1E-51B3-4AFF-84C2-2C14F1F8F753}">
      <dgm:prSet custT="1"/>
      <dgm:spPr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en-GB" sz="1600" b="1"/>
        </a:p>
      </dgm:t>
    </dgm:pt>
    <dgm:pt modelId="{5E60E29C-5903-4AD0-9111-509A5D4F0918}">
      <dgm:prSet phldrT="[Text]" custT="1"/>
      <dgm:spPr/>
      <dgm:t>
        <a:bodyPr/>
        <a:lstStyle/>
        <a:p>
          <a:r>
            <a:rPr lang="el-GR" sz="1600" b="1" dirty="0"/>
            <a:t>Αξιολόγηση Μέτρων</a:t>
          </a:r>
          <a:endParaRPr lang="en-GB" sz="1600" b="1" dirty="0"/>
        </a:p>
      </dgm:t>
    </dgm:pt>
    <dgm:pt modelId="{3009019D-113D-43AC-83D1-1C9A27F6CDC0}" type="parTrans" cxnId="{12FA64C8-B215-4B0F-A8A8-FDA56F4D342E}">
      <dgm:prSet/>
      <dgm:spPr/>
      <dgm:t>
        <a:bodyPr/>
        <a:lstStyle/>
        <a:p>
          <a:endParaRPr lang="en-GB" sz="1600" b="1"/>
        </a:p>
      </dgm:t>
    </dgm:pt>
    <dgm:pt modelId="{69CBB3CB-309C-488B-AA6E-4A23EF23EFDF}" type="sibTrans" cxnId="{12FA64C8-B215-4B0F-A8A8-FDA56F4D342E}">
      <dgm:prSet custT="1"/>
      <dgm:spPr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en-GB" sz="1600" b="1"/>
        </a:p>
      </dgm:t>
    </dgm:pt>
    <dgm:pt modelId="{43342A01-FC2A-4326-929C-294D10ED8432}">
      <dgm:prSet phldrT="[Text]" custT="1"/>
      <dgm:spPr/>
      <dgm:t>
        <a:bodyPr/>
        <a:lstStyle/>
        <a:p>
          <a:r>
            <a:rPr lang="el-GR" sz="1600" b="1" dirty="0"/>
            <a:t>Ανάπτυξη Στρατηγικών &amp; Σεναρίων</a:t>
          </a:r>
          <a:endParaRPr lang="en-GB" sz="1600" b="1" dirty="0"/>
        </a:p>
      </dgm:t>
    </dgm:pt>
    <dgm:pt modelId="{DAAE9A46-E59F-44BE-8BCC-5A4A06F1E995}" type="parTrans" cxnId="{98507DFA-5F32-49AB-A4CB-C5CA38422547}">
      <dgm:prSet/>
      <dgm:spPr/>
      <dgm:t>
        <a:bodyPr/>
        <a:lstStyle/>
        <a:p>
          <a:endParaRPr lang="en-GB" sz="1600" b="1"/>
        </a:p>
      </dgm:t>
    </dgm:pt>
    <dgm:pt modelId="{0CF40FAE-D6ED-4FE4-BBD3-6E5E950F98E2}" type="sibTrans" cxnId="{98507DFA-5F32-49AB-A4CB-C5CA38422547}">
      <dgm:prSet custT="1"/>
      <dgm:spPr>
        <a:ln>
          <a:solidFill>
            <a:schemeClr val="accent1">
              <a:alpha val="90000"/>
            </a:schemeClr>
          </a:solidFill>
        </a:ln>
      </dgm:spPr>
      <dgm:t>
        <a:bodyPr/>
        <a:lstStyle/>
        <a:p>
          <a:endParaRPr lang="en-GB" sz="1600" b="1"/>
        </a:p>
      </dgm:t>
    </dgm:pt>
    <dgm:pt modelId="{3E33EF12-B887-47D9-96BF-CDEEE4E10362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l-GR" sz="1600" b="1" dirty="0"/>
            <a:t>Αξιολόγηση Σεναρίων – Επιλογή Βέλτιστου</a:t>
          </a:r>
          <a:endParaRPr lang="en-GB" sz="1600" b="1" dirty="0"/>
        </a:p>
      </dgm:t>
    </dgm:pt>
    <dgm:pt modelId="{3EC66EA3-672D-4EA3-8531-97C6B6A84ABE}" type="parTrans" cxnId="{48642FE1-3E39-46C9-B19D-BD1A5B1A2A5C}">
      <dgm:prSet/>
      <dgm:spPr/>
      <dgm:t>
        <a:bodyPr/>
        <a:lstStyle/>
        <a:p>
          <a:endParaRPr lang="en-GB" sz="1600" b="1"/>
        </a:p>
      </dgm:t>
    </dgm:pt>
    <dgm:pt modelId="{5A0C9B80-7FFE-4B7F-B1D5-4042A58171E9}" type="sibTrans" cxnId="{48642FE1-3E39-46C9-B19D-BD1A5B1A2A5C}">
      <dgm:prSet/>
      <dgm:spPr/>
      <dgm:t>
        <a:bodyPr/>
        <a:lstStyle/>
        <a:p>
          <a:endParaRPr lang="en-GB" sz="1600" b="1"/>
        </a:p>
      </dgm:t>
    </dgm:pt>
    <dgm:pt modelId="{F01470B5-4ACC-48BB-B6B7-425CC2C46520}" type="pres">
      <dgm:prSet presAssocID="{D866F594-2843-42EB-A02C-8AD9F74D82F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72562ED-85FC-4CA6-98A5-EB1303EB6FF2}" type="pres">
      <dgm:prSet presAssocID="{D866F594-2843-42EB-A02C-8AD9F74D82F8}" presName="dummyMaxCanvas" presStyleCnt="0">
        <dgm:presLayoutVars/>
      </dgm:prSet>
      <dgm:spPr/>
    </dgm:pt>
    <dgm:pt modelId="{9F4B023A-B5B0-4A16-85FF-71EA5429FD5A}" type="pres">
      <dgm:prSet presAssocID="{D866F594-2843-42EB-A02C-8AD9F74D82F8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B8DCCE9-D40E-4528-9761-B77BAD2F1E9F}" type="pres">
      <dgm:prSet presAssocID="{D866F594-2843-42EB-A02C-8AD9F74D82F8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7FF1B16-34B3-48F2-B75E-CC9F5DA34540}" type="pres">
      <dgm:prSet presAssocID="{D866F594-2843-42EB-A02C-8AD9F74D82F8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494AAA3-4195-43B1-804D-E738ECBB16B2}" type="pres">
      <dgm:prSet presAssocID="{D866F594-2843-42EB-A02C-8AD9F74D82F8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D034FF3-E64C-47C9-AE9A-C44731D19279}" type="pres">
      <dgm:prSet presAssocID="{D866F594-2843-42EB-A02C-8AD9F74D82F8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EF9BC72-5B88-4BBE-9649-A61F1CFB5E5F}" type="pres">
      <dgm:prSet presAssocID="{D866F594-2843-42EB-A02C-8AD9F74D82F8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A658E37-F0A7-4F1A-9860-423C413E1CD7}" type="pres">
      <dgm:prSet presAssocID="{D866F594-2843-42EB-A02C-8AD9F74D82F8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AA5D8F-C4EE-482A-A4C0-B9C7029A16ED}" type="pres">
      <dgm:prSet presAssocID="{D866F594-2843-42EB-A02C-8AD9F74D82F8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95106E4-E68F-46E2-AB33-187F2CF6298A}" type="pres">
      <dgm:prSet presAssocID="{D866F594-2843-42EB-A02C-8AD9F74D82F8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CCC7CB1-DA26-4972-8670-E7755CF384E9}" type="pres">
      <dgm:prSet presAssocID="{D866F594-2843-42EB-A02C-8AD9F74D82F8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AF906CD-B049-4CD1-A353-09B2F251251E}" type="pres">
      <dgm:prSet presAssocID="{D866F594-2843-42EB-A02C-8AD9F74D82F8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4EC2BB3-3539-48E9-9654-80F9C66E49DE}" type="pres">
      <dgm:prSet presAssocID="{D866F594-2843-42EB-A02C-8AD9F74D82F8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67E18F8-2C75-4380-9BE5-337EC36724DF}" type="pres">
      <dgm:prSet presAssocID="{D866F594-2843-42EB-A02C-8AD9F74D82F8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F913929-1CF5-4A9F-B483-354D70A8052E}" type="pres">
      <dgm:prSet presAssocID="{D866F594-2843-42EB-A02C-8AD9F74D82F8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233491D4-058E-4C06-A8B9-D2A5D736A3CA}" type="presOf" srcId="{43342A01-FC2A-4326-929C-294D10ED8432}" destId="{B67E18F8-2C75-4380-9BE5-337EC36724DF}" srcOrd="1" destOrd="0" presId="urn:microsoft.com/office/officeart/2005/8/layout/vProcess5"/>
    <dgm:cxn modelId="{98507DFA-5F32-49AB-A4CB-C5CA38422547}" srcId="{D866F594-2843-42EB-A02C-8AD9F74D82F8}" destId="{43342A01-FC2A-4326-929C-294D10ED8432}" srcOrd="3" destOrd="0" parTransId="{DAAE9A46-E59F-44BE-8BCC-5A4A06F1E995}" sibTransId="{0CF40FAE-D6ED-4FE4-BBD3-6E5E950F98E2}"/>
    <dgm:cxn modelId="{52831659-A166-487E-8D82-E8E020BB792B}" type="presOf" srcId="{5E60E29C-5903-4AD0-9111-509A5D4F0918}" destId="{24EC2BB3-3539-48E9-9654-80F9C66E49DE}" srcOrd="1" destOrd="0" presId="urn:microsoft.com/office/officeart/2005/8/layout/vProcess5"/>
    <dgm:cxn modelId="{12FA64C8-B215-4B0F-A8A8-FDA56F4D342E}" srcId="{D866F594-2843-42EB-A02C-8AD9F74D82F8}" destId="{5E60E29C-5903-4AD0-9111-509A5D4F0918}" srcOrd="2" destOrd="0" parTransId="{3009019D-113D-43AC-83D1-1C9A27F6CDC0}" sibTransId="{69CBB3CB-309C-488B-AA6E-4A23EF23EFDF}"/>
    <dgm:cxn modelId="{3E952FF6-8E96-4126-ADD4-463C102EEF27}" type="presOf" srcId="{69CBB3CB-309C-488B-AA6E-4A23EF23EFDF}" destId="{28AA5D8F-C4EE-482A-A4C0-B9C7029A16ED}" srcOrd="0" destOrd="0" presId="urn:microsoft.com/office/officeart/2005/8/layout/vProcess5"/>
    <dgm:cxn modelId="{5C44D3F1-EAA3-4B0D-B68C-7F400FF74831}" type="presOf" srcId="{06D4656F-F619-4E0F-94CA-67B432F2E705}" destId="{DCCC7CB1-DA26-4972-8670-E7755CF384E9}" srcOrd="1" destOrd="0" presId="urn:microsoft.com/office/officeart/2005/8/layout/vProcess5"/>
    <dgm:cxn modelId="{C1D04D1E-51B3-4AFF-84C2-2C14F1F8F753}" srcId="{D866F594-2843-42EB-A02C-8AD9F74D82F8}" destId="{FFE4CFF6-7FCE-4438-83F3-AFFD312B87D2}" srcOrd="1" destOrd="0" parTransId="{98AFCEF8-5568-4281-8A8D-C12BC9705716}" sibTransId="{34635143-4315-4FA4-A45B-23A814A67133}"/>
    <dgm:cxn modelId="{0F1F2E90-9E5C-4B9A-A874-2C862C06D9C6}" type="presOf" srcId="{3E33EF12-B887-47D9-96BF-CDEEE4E10362}" destId="{FF913929-1CF5-4A9F-B483-354D70A8052E}" srcOrd="1" destOrd="0" presId="urn:microsoft.com/office/officeart/2005/8/layout/vProcess5"/>
    <dgm:cxn modelId="{BDF8629A-C889-4A8B-A7C1-EF1C278FDBF0}" type="presOf" srcId="{D866F594-2843-42EB-A02C-8AD9F74D82F8}" destId="{F01470B5-4ACC-48BB-B6B7-425CC2C46520}" srcOrd="0" destOrd="0" presId="urn:microsoft.com/office/officeart/2005/8/layout/vProcess5"/>
    <dgm:cxn modelId="{E406E3B2-8B3D-4A48-82B9-F860FA894412}" type="presOf" srcId="{5E60E29C-5903-4AD0-9111-509A5D4F0918}" destId="{77FF1B16-34B3-48F2-B75E-CC9F5DA34540}" srcOrd="0" destOrd="0" presId="urn:microsoft.com/office/officeart/2005/8/layout/vProcess5"/>
    <dgm:cxn modelId="{1F58FD7B-7877-4EC4-AAA1-6D8A2C812C66}" type="presOf" srcId="{9B706E2B-5796-4F5F-AAF0-F85CA7A43115}" destId="{9EF9BC72-5B88-4BBE-9649-A61F1CFB5E5F}" srcOrd="0" destOrd="0" presId="urn:microsoft.com/office/officeart/2005/8/layout/vProcess5"/>
    <dgm:cxn modelId="{DD6F79D1-98A7-4A21-981B-D23D90A6FE88}" type="presOf" srcId="{FFE4CFF6-7FCE-4438-83F3-AFFD312B87D2}" destId="{6AF906CD-B049-4CD1-A353-09B2F251251E}" srcOrd="1" destOrd="0" presId="urn:microsoft.com/office/officeart/2005/8/layout/vProcess5"/>
    <dgm:cxn modelId="{2BA36A3C-8BD4-42C6-87F7-865B4D6A84E4}" type="presOf" srcId="{06D4656F-F619-4E0F-94CA-67B432F2E705}" destId="{9F4B023A-B5B0-4A16-85FF-71EA5429FD5A}" srcOrd="0" destOrd="0" presId="urn:microsoft.com/office/officeart/2005/8/layout/vProcess5"/>
    <dgm:cxn modelId="{23BA7C58-8F18-4EAF-AFB2-502180B75294}" type="presOf" srcId="{FFE4CFF6-7FCE-4438-83F3-AFFD312B87D2}" destId="{1B8DCCE9-D40E-4528-9761-B77BAD2F1E9F}" srcOrd="0" destOrd="0" presId="urn:microsoft.com/office/officeart/2005/8/layout/vProcess5"/>
    <dgm:cxn modelId="{3D6FB0B2-0DE6-4C7F-AEBE-A2CE0ED9A651}" srcId="{D866F594-2843-42EB-A02C-8AD9F74D82F8}" destId="{06D4656F-F619-4E0F-94CA-67B432F2E705}" srcOrd="0" destOrd="0" parTransId="{EE2E90B1-9FC6-4E47-AC02-6B596868AA0B}" sibTransId="{9B706E2B-5796-4F5F-AAF0-F85CA7A43115}"/>
    <dgm:cxn modelId="{8DD69591-C5F2-471C-AA11-F150C2CA9117}" type="presOf" srcId="{0CF40FAE-D6ED-4FE4-BBD3-6E5E950F98E2}" destId="{E95106E4-E68F-46E2-AB33-187F2CF6298A}" srcOrd="0" destOrd="0" presId="urn:microsoft.com/office/officeart/2005/8/layout/vProcess5"/>
    <dgm:cxn modelId="{A5E54FBF-06A7-41CE-B279-83960DC4B30A}" type="presOf" srcId="{34635143-4315-4FA4-A45B-23A814A67133}" destId="{8A658E37-F0A7-4F1A-9860-423C413E1CD7}" srcOrd="0" destOrd="0" presId="urn:microsoft.com/office/officeart/2005/8/layout/vProcess5"/>
    <dgm:cxn modelId="{42443E32-096F-401D-9650-731325F03E0A}" type="presOf" srcId="{3E33EF12-B887-47D9-96BF-CDEEE4E10362}" destId="{DD034FF3-E64C-47C9-AE9A-C44731D19279}" srcOrd="0" destOrd="0" presId="urn:microsoft.com/office/officeart/2005/8/layout/vProcess5"/>
    <dgm:cxn modelId="{48642FE1-3E39-46C9-B19D-BD1A5B1A2A5C}" srcId="{D866F594-2843-42EB-A02C-8AD9F74D82F8}" destId="{3E33EF12-B887-47D9-96BF-CDEEE4E10362}" srcOrd="4" destOrd="0" parTransId="{3EC66EA3-672D-4EA3-8531-97C6B6A84ABE}" sibTransId="{5A0C9B80-7FFE-4B7F-B1D5-4042A58171E9}"/>
    <dgm:cxn modelId="{099DE426-FE51-42FA-98C7-2D246DCFFE1C}" type="presOf" srcId="{43342A01-FC2A-4326-929C-294D10ED8432}" destId="{C494AAA3-4195-43B1-804D-E738ECBB16B2}" srcOrd="0" destOrd="0" presId="urn:microsoft.com/office/officeart/2005/8/layout/vProcess5"/>
    <dgm:cxn modelId="{546A589F-FCAC-45EB-9C74-54C5CB56EE00}" type="presParOf" srcId="{F01470B5-4ACC-48BB-B6B7-425CC2C46520}" destId="{372562ED-85FC-4CA6-98A5-EB1303EB6FF2}" srcOrd="0" destOrd="0" presId="urn:microsoft.com/office/officeart/2005/8/layout/vProcess5"/>
    <dgm:cxn modelId="{A480806E-B0E7-408C-89B4-99BAB7E4DD5A}" type="presParOf" srcId="{F01470B5-4ACC-48BB-B6B7-425CC2C46520}" destId="{9F4B023A-B5B0-4A16-85FF-71EA5429FD5A}" srcOrd="1" destOrd="0" presId="urn:microsoft.com/office/officeart/2005/8/layout/vProcess5"/>
    <dgm:cxn modelId="{D34AC11D-E067-4E42-A8DF-1ED859367E6A}" type="presParOf" srcId="{F01470B5-4ACC-48BB-B6B7-425CC2C46520}" destId="{1B8DCCE9-D40E-4528-9761-B77BAD2F1E9F}" srcOrd="2" destOrd="0" presId="urn:microsoft.com/office/officeart/2005/8/layout/vProcess5"/>
    <dgm:cxn modelId="{D054F793-7F89-4EE5-BC04-ABD52DCB0E7C}" type="presParOf" srcId="{F01470B5-4ACC-48BB-B6B7-425CC2C46520}" destId="{77FF1B16-34B3-48F2-B75E-CC9F5DA34540}" srcOrd="3" destOrd="0" presId="urn:microsoft.com/office/officeart/2005/8/layout/vProcess5"/>
    <dgm:cxn modelId="{03EA4051-7271-403D-A58C-20C82C6DA762}" type="presParOf" srcId="{F01470B5-4ACC-48BB-B6B7-425CC2C46520}" destId="{C494AAA3-4195-43B1-804D-E738ECBB16B2}" srcOrd="4" destOrd="0" presId="urn:microsoft.com/office/officeart/2005/8/layout/vProcess5"/>
    <dgm:cxn modelId="{30F97212-BFD1-46B7-BDB2-C87E552D9ABF}" type="presParOf" srcId="{F01470B5-4ACC-48BB-B6B7-425CC2C46520}" destId="{DD034FF3-E64C-47C9-AE9A-C44731D19279}" srcOrd="5" destOrd="0" presId="urn:microsoft.com/office/officeart/2005/8/layout/vProcess5"/>
    <dgm:cxn modelId="{6304F87D-ACC3-4911-8B4A-0B5460A2FBCB}" type="presParOf" srcId="{F01470B5-4ACC-48BB-B6B7-425CC2C46520}" destId="{9EF9BC72-5B88-4BBE-9649-A61F1CFB5E5F}" srcOrd="6" destOrd="0" presId="urn:microsoft.com/office/officeart/2005/8/layout/vProcess5"/>
    <dgm:cxn modelId="{5DC9AB5A-B76C-4517-AFC1-0840E722B2D5}" type="presParOf" srcId="{F01470B5-4ACC-48BB-B6B7-425CC2C46520}" destId="{8A658E37-F0A7-4F1A-9860-423C413E1CD7}" srcOrd="7" destOrd="0" presId="urn:microsoft.com/office/officeart/2005/8/layout/vProcess5"/>
    <dgm:cxn modelId="{E70D281F-5BDD-438C-8144-72F2B36F7BC4}" type="presParOf" srcId="{F01470B5-4ACC-48BB-B6B7-425CC2C46520}" destId="{28AA5D8F-C4EE-482A-A4C0-B9C7029A16ED}" srcOrd="8" destOrd="0" presId="urn:microsoft.com/office/officeart/2005/8/layout/vProcess5"/>
    <dgm:cxn modelId="{9164F9EC-3F49-487E-B098-BFB00B8784D1}" type="presParOf" srcId="{F01470B5-4ACC-48BB-B6B7-425CC2C46520}" destId="{E95106E4-E68F-46E2-AB33-187F2CF6298A}" srcOrd="9" destOrd="0" presId="urn:microsoft.com/office/officeart/2005/8/layout/vProcess5"/>
    <dgm:cxn modelId="{9D51691A-36AA-4C73-AE96-824F59B6594D}" type="presParOf" srcId="{F01470B5-4ACC-48BB-B6B7-425CC2C46520}" destId="{DCCC7CB1-DA26-4972-8670-E7755CF384E9}" srcOrd="10" destOrd="0" presId="urn:microsoft.com/office/officeart/2005/8/layout/vProcess5"/>
    <dgm:cxn modelId="{E322BC52-142B-42BD-895B-DD22F185DF35}" type="presParOf" srcId="{F01470B5-4ACC-48BB-B6B7-425CC2C46520}" destId="{6AF906CD-B049-4CD1-A353-09B2F251251E}" srcOrd="11" destOrd="0" presId="urn:microsoft.com/office/officeart/2005/8/layout/vProcess5"/>
    <dgm:cxn modelId="{754EA603-3D93-4C14-920E-CF7126CFDC7A}" type="presParOf" srcId="{F01470B5-4ACC-48BB-B6B7-425CC2C46520}" destId="{24EC2BB3-3539-48E9-9654-80F9C66E49DE}" srcOrd="12" destOrd="0" presId="urn:microsoft.com/office/officeart/2005/8/layout/vProcess5"/>
    <dgm:cxn modelId="{D90E57F3-685F-49A9-9179-EA267331CF41}" type="presParOf" srcId="{F01470B5-4ACC-48BB-B6B7-425CC2C46520}" destId="{B67E18F8-2C75-4380-9BE5-337EC36724DF}" srcOrd="13" destOrd="0" presId="urn:microsoft.com/office/officeart/2005/8/layout/vProcess5"/>
    <dgm:cxn modelId="{9F2FB0D9-446E-44B2-9175-A3AC4810DC9D}" type="presParOf" srcId="{F01470B5-4ACC-48BB-B6B7-425CC2C46520}" destId="{FF913929-1CF5-4A9F-B483-354D70A8052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8007D7-59CC-4DF1-B349-C2F06394D16C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8E6E5D42-55D4-4CF9-97A8-0CAFFC5BCE41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1</a:t>
          </a:r>
          <a:r>
            <a:rPr lang="el-GR" sz="1100" b="1" kern="1200">
              <a:effectLst/>
              <a:latin typeface="Century Gothic"/>
              <a:ea typeface="+mn-ea"/>
              <a:cs typeface="+mn-cs"/>
            </a:rPr>
            <a:t>:</a:t>
          </a:r>
          <a:r>
            <a:rPr lang="el-GR" sz="1100" b="1" kern="1200"/>
            <a:t> </a:t>
          </a:r>
          <a:r>
            <a:rPr lang="el-GR" sz="1100" b="1" kern="1200">
              <a:latin typeface="+mn-lt"/>
            </a:rPr>
            <a:t>Ενίσχυση Ασφάλειας, Βιωσιμότητας, Αποδοτικότητας &amp; Ανταγωνιστικότητας των Μεταφορών</a:t>
          </a:r>
          <a:endParaRPr lang="el-GR" sz="1100" b="1" kern="1200" dirty="0"/>
        </a:p>
      </dgm:t>
    </dgm:pt>
    <dgm:pt modelId="{59EBDC88-84EB-4ABD-BB9D-F8973614A3A8}" type="parTrans" cxnId="{E7DA7228-3B8F-4D40-98AC-79CEAC391DBA}">
      <dgm:prSet/>
      <dgm:spPr/>
      <dgm:t>
        <a:bodyPr/>
        <a:lstStyle/>
        <a:p>
          <a:endParaRPr lang="el-GR" sz="3200"/>
        </a:p>
      </dgm:t>
    </dgm:pt>
    <dgm:pt modelId="{64BA2AA0-56C1-46C1-AC4D-5E518B26CB9B}" type="sibTrans" cxnId="{E7DA7228-3B8F-4D40-98AC-79CEAC391DBA}">
      <dgm:prSet/>
      <dgm:spPr/>
      <dgm:t>
        <a:bodyPr/>
        <a:lstStyle/>
        <a:p>
          <a:endParaRPr lang="el-GR" sz="3200"/>
        </a:p>
      </dgm:t>
    </dgm:pt>
    <dgm:pt modelId="{D3B1F588-3743-430A-9791-7C6AB03A68BE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2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Βελτίωση Αποδοτικότητας και Πολυτροπικότητας του Άξονα ΠΑΘΕ</a:t>
          </a:r>
          <a:endParaRPr lang="el-GR" sz="1100" b="1" kern="1200" dirty="0"/>
        </a:p>
      </dgm:t>
    </dgm:pt>
    <dgm:pt modelId="{B4310F5E-2626-48C6-96B6-FE09319E0906}" type="parTrans" cxnId="{824AB833-68E1-49AF-986A-E319AD567F29}">
      <dgm:prSet/>
      <dgm:spPr/>
      <dgm:t>
        <a:bodyPr/>
        <a:lstStyle/>
        <a:p>
          <a:endParaRPr lang="el-GR" sz="3200"/>
        </a:p>
      </dgm:t>
    </dgm:pt>
    <dgm:pt modelId="{D5692CD0-3768-4F55-BA8B-F4C0972ADD2B}" type="sibTrans" cxnId="{824AB833-68E1-49AF-986A-E319AD567F29}">
      <dgm:prSet/>
      <dgm:spPr/>
      <dgm:t>
        <a:bodyPr/>
        <a:lstStyle/>
        <a:p>
          <a:endParaRPr lang="el-GR" sz="3200"/>
        </a:p>
      </dgm:t>
    </dgm:pt>
    <dgm:pt modelId="{EF637E85-127C-4FFA-96DB-042766E45AD8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3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Ενίσχυση Διεθνούς Χερσαίας Συνδεσιμότητας</a:t>
          </a:r>
          <a:endParaRPr lang="el-GR" sz="1100" b="1" kern="1200" dirty="0"/>
        </a:p>
      </dgm:t>
    </dgm:pt>
    <dgm:pt modelId="{CC257152-C3CD-4CE7-8BB8-970DB5939AE1}" type="parTrans" cxnId="{6B38A458-5B63-4B86-99CE-DAA0038BF561}">
      <dgm:prSet/>
      <dgm:spPr/>
      <dgm:t>
        <a:bodyPr/>
        <a:lstStyle/>
        <a:p>
          <a:endParaRPr lang="el-GR" sz="3200"/>
        </a:p>
      </dgm:t>
    </dgm:pt>
    <dgm:pt modelId="{1E24AC0E-5729-4181-B199-F1C21C7C5055}" type="sibTrans" cxnId="{6B38A458-5B63-4B86-99CE-DAA0038BF561}">
      <dgm:prSet/>
      <dgm:spPr/>
      <dgm:t>
        <a:bodyPr/>
        <a:lstStyle/>
        <a:p>
          <a:endParaRPr lang="el-GR" sz="3200"/>
        </a:p>
      </dgm:t>
    </dgm:pt>
    <dgm:pt modelId="{7701D617-9FA1-4373-A137-B8B2F9C0587B}">
      <dgm:prSet phldrT="[Text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Σχετικά υψηλός αριθμός τροχαίων ατυχημάτων</a:t>
          </a:r>
          <a:endParaRPr lang="el-GR" sz="1000" dirty="0"/>
        </a:p>
      </dgm:t>
    </dgm:pt>
    <dgm:pt modelId="{75ACC3A6-88DD-4B80-A1D2-254B538E7B2E}" type="parTrans" cxnId="{376163F7-D064-48AE-9410-F0C3B96EC327}">
      <dgm:prSet/>
      <dgm:spPr/>
      <dgm:t>
        <a:bodyPr/>
        <a:lstStyle/>
        <a:p>
          <a:endParaRPr lang="el-GR" sz="3200"/>
        </a:p>
      </dgm:t>
    </dgm:pt>
    <dgm:pt modelId="{02B05048-BE73-40A6-9B42-5D6D350B5C98}" type="sibTrans" cxnId="{376163F7-D064-48AE-9410-F0C3B96EC327}">
      <dgm:prSet/>
      <dgm:spPr/>
      <dgm:t>
        <a:bodyPr/>
        <a:lstStyle/>
        <a:p>
          <a:endParaRPr lang="el-GR" sz="3200"/>
        </a:p>
      </dgm:t>
    </dgm:pt>
    <dgm:pt modelId="{6004E4E0-755C-4AF1-B37D-706FC2A133A7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Χαμηλή χρήση σιδηροδρόμων σε υπεραστικές μετακινήσεις</a:t>
          </a:r>
        </a:p>
      </dgm:t>
    </dgm:pt>
    <dgm:pt modelId="{36635985-7DA1-4B8B-A1E9-5EBD30269436}" type="parTrans" cxnId="{04E3BA94-A56A-44AB-857B-AAE5EFE58B54}">
      <dgm:prSet/>
      <dgm:spPr/>
      <dgm:t>
        <a:bodyPr/>
        <a:lstStyle/>
        <a:p>
          <a:endParaRPr lang="el-GR" sz="3200"/>
        </a:p>
      </dgm:t>
    </dgm:pt>
    <dgm:pt modelId="{B6A19596-750C-4ECA-9880-617BC6AD9F16}" type="sibTrans" cxnId="{04E3BA94-A56A-44AB-857B-AAE5EFE58B54}">
      <dgm:prSet/>
      <dgm:spPr/>
      <dgm:t>
        <a:bodyPr/>
        <a:lstStyle/>
        <a:p>
          <a:endParaRPr lang="el-GR" sz="3200"/>
        </a:p>
      </dgm:t>
    </dgm:pt>
    <dgm:pt modelId="{38EBEA9B-47BE-4E07-9ED9-348AB35BD405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Εξισορρόπηση μεριδίου κάθε μέσου μεταφοράς (ΙΧ/λεωφορείο/σιδηρόδρομος) </a:t>
          </a:r>
          <a:r>
            <a:rPr lang="el-GR" sz="1000" dirty="0">
              <a:cs typeface="Arial" panose="020B0604020202020204" pitchFamily="34" charset="0"/>
              <a:sym typeface="Wingdings" panose="05000000000000000000" pitchFamily="2" charset="2"/>
            </a:rPr>
            <a:t> </a:t>
          </a:r>
          <a:r>
            <a:rPr lang="el-GR" sz="1000" dirty="0">
              <a:cs typeface="Arial" panose="020B0604020202020204" pitchFamily="34" charset="0"/>
            </a:rPr>
            <a:t>αύξηση επιπέδου οδικής ασφάλειας</a:t>
          </a:r>
        </a:p>
      </dgm:t>
    </dgm:pt>
    <dgm:pt modelId="{D3BE62C5-195D-4B47-A421-619DDD1FAF6E}" type="parTrans" cxnId="{EC0F655E-BF81-455D-BF04-E68FFD7AC16A}">
      <dgm:prSet/>
      <dgm:spPr/>
      <dgm:t>
        <a:bodyPr/>
        <a:lstStyle/>
        <a:p>
          <a:endParaRPr lang="el-GR" sz="3200"/>
        </a:p>
      </dgm:t>
    </dgm:pt>
    <dgm:pt modelId="{1EF5A223-1E07-4752-8AC8-13DCD6D4CA4F}" type="sibTrans" cxnId="{EC0F655E-BF81-455D-BF04-E68FFD7AC16A}">
      <dgm:prSet/>
      <dgm:spPr/>
      <dgm:t>
        <a:bodyPr/>
        <a:lstStyle/>
        <a:p>
          <a:endParaRPr lang="el-GR" sz="3200"/>
        </a:p>
      </dgm:t>
    </dgm:pt>
    <dgm:pt modelId="{1C1DCC41-F6B9-434F-92F1-E322AC906DA9}">
      <dgm:prSet phldrT="[Text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Βασικός διάδρομος μεταφορών διεθνούς εμπορίου</a:t>
          </a:r>
          <a:endParaRPr lang="el-GR" sz="1000" dirty="0"/>
        </a:p>
      </dgm:t>
    </dgm:pt>
    <dgm:pt modelId="{1A06B921-6C71-4535-8F1F-3B7375E34FB7}" type="parTrans" cxnId="{9830B6D7-B11B-4870-BE64-2F938F89B8C9}">
      <dgm:prSet/>
      <dgm:spPr/>
      <dgm:t>
        <a:bodyPr/>
        <a:lstStyle/>
        <a:p>
          <a:endParaRPr lang="el-GR" sz="3200"/>
        </a:p>
      </dgm:t>
    </dgm:pt>
    <dgm:pt modelId="{EC7DA153-A36C-4BC3-B5CD-BE8FB1347F3A}" type="sibTrans" cxnId="{9830B6D7-B11B-4870-BE64-2F938F89B8C9}">
      <dgm:prSet/>
      <dgm:spPr/>
      <dgm:t>
        <a:bodyPr/>
        <a:lstStyle/>
        <a:p>
          <a:endParaRPr lang="el-GR" sz="3200"/>
        </a:p>
      </dgm:t>
    </dgm:pt>
    <dgm:pt modelId="{3A476AD7-5E80-4D37-BF5A-8BA66AF2A026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Μικρό ποσοστό επιβατικής/εμπορευματικής σιδηροδρομικής κίνησης </a:t>
          </a:r>
        </a:p>
      </dgm:t>
    </dgm:pt>
    <dgm:pt modelId="{0E89700E-6E78-4513-AB50-B705ED70EC1D}" type="parTrans" cxnId="{88B0879F-ADF0-41BA-9897-B32F14FC7AE8}">
      <dgm:prSet/>
      <dgm:spPr/>
      <dgm:t>
        <a:bodyPr/>
        <a:lstStyle/>
        <a:p>
          <a:endParaRPr lang="el-GR" sz="3200"/>
        </a:p>
      </dgm:t>
    </dgm:pt>
    <dgm:pt modelId="{C797B6E5-C52E-43B1-B171-06A63E573954}" type="sibTrans" cxnId="{88B0879F-ADF0-41BA-9897-B32F14FC7AE8}">
      <dgm:prSet/>
      <dgm:spPr/>
      <dgm:t>
        <a:bodyPr/>
        <a:lstStyle/>
        <a:p>
          <a:endParaRPr lang="el-GR" sz="3200"/>
        </a:p>
      </dgm:t>
    </dgm:pt>
    <dgm:pt modelId="{F4F3EEFF-3265-4A7E-A0B5-2AAB96D43A9A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Εξυπηρέτηση 75% πληθυσμού, κύριων ελληνικών λιμένων, δυνητική πύλη όλης της ΝΑ Ευρώπης</a:t>
          </a:r>
        </a:p>
      </dgm:t>
    </dgm:pt>
    <dgm:pt modelId="{230247E3-9165-4B7F-A0A7-507869EF3C1F}" type="parTrans" cxnId="{9E2910F6-F2C1-4AEB-8BF7-F098D3AA1FF2}">
      <dgm:prSet/>
      <dgm:spPr/>
      <dgm:t>
        <a:bodyPr/>
        <a:lstStyle/>
        <a:p>
          <a:endParaRPr lang="el-GR" sz="3200"/>
        </a:p>
      </dgm:t>
    </dgm:pt>
    <dgm:pt modelId="{70F54A89-ED09-49B5-A449-EC41FD2A8DAB}" type="sibTrans" cxnId="{9E2910F6-F2C1-4AEB-8BF7-F098D3AA1FF2}">
      <dgm:prSet/>
      <dgm:spPr/>
      <dgm:t>
        <a:bodyPr/>
        <a:lstStyle/>
        <a:p>
          <a:endParaRPr lang="el-GR" sz="3200"/>
        </a:p>
      </dgm:t>
    </dgm:pt>
    <dgm:pt modelId="{CC2BF21A-86E3-48D8-96DF-D72F1BA864E9}">
      <dgm:prSet phldrT="[Text]" custT="1"/>
      <dgm:spPr/>
      <dgm:t>
        <a:bodyPr/>
        <a:lstStyle/>
        <a:p>
          <a:r>
            <a:rPr lang="el-G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Πυλώνας 4</a:t>
          </a:r>
          <a:r>
            <a:rPr lang="el-GR" sz="1100" b="1" dirty="0"/>
            <a:t>: </a:t>
          </a:r>
          <a:r>
            <a:rPr lang="el-GR" sz="1100" b="1" dirty="0">
              <a:latin typeface="+mn-lt"/>
            </a:rPr>
            <a:t>Υποστήριξη Τομέα Τουρισμού</a:t>
          </a:r>
          <a:endParaRPr lang="el-GR" sz="1100" b="1" dirty="0"/>
        </a:p>
      </dgm:t>
    </dgm:pt>
    <dgm:pt modelId="{99828EE6-B00C-49BE-8C51-5030520CF276}" type="parTrans" cxnId="{BB93B162-F1EE-4950-9C2E-74BD435D46F8}">
      <dgm:prSet/>
      <dgm:spPr/>
      <dgm:t>
        <a:bodyPr/>
        <a:lstStyle/>
        <a:p>
          <a:endParaRPr lang="el-GR" sz="3200"/>
        </a:p>
      </dgm:t>
    </dgm:pt>
    <dgm:pt modelId="{01F2BC31-7788-4CF6-B0FE-14D41D65C885}" type="sibTrans" cxnId="{BB93B162-F1EE-4950-9C2E-74BD435D46F8}">
      <dgm:prSet/>
      <dgm:spPr/>
      <dgm:t>
        <a:bodyPr/>
        <a:lstStyle/>
        <a:p>
          <a:endParaRPr lang="el-GR" sz="3200"/>
        </a:p>
      </dgm:t>
    </dgm:pt>
    <dgm:pt modelId="{2B12790D-3855-417A-B0F1-8BE59C6C0E0F}">
      <dgm:prSet phldrT="[Text]" custT="1"/>
      <dgm:spPr/>
      <dgm:t>
        <a:bodyPr/>
        <a:lstStyle/>
        <a:p>
          <a:r>
            <a:rPr lang="el-GR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Πυλώνας 5</a:t>
          </a:r>
          <a:r>
            <a:rPr lang="el-GR" sz="1100" b="1" dirty="0"/>
            <a:t>: </a:t>
          </a:r>
          <a:r>
            <a:rPr lang="el-GR" sz="1100" b="1" dirty="0">
              <a:latin typeface="+mn-lt"/>
            </a:rPr>
            <a:t>Ενίσχυση Συνδεσιμότητας Ελληνικών Νησιών</a:t>
          </a:r>
          <a:endParaRPr lang="el-GR" sz="1100" b="1" dirty="0"/>
        </a:p>
      </dgm:t>
    </dgm:pt>
    <dgm:pt modelId="{8AD355F0-0170-4C74-9EDD-C7F07A1FD8B2}" type="parTrans" cxnId="{B4E2F1D6-90EF-42B1-A13C-EABD5854C844}">
      <dgm:prSet/>
      <dgm:spPr/>
      <dgm:t>
        <a:bodyPr/>
        <a:lstStyle/>
        <a:p>
          <a:endParaRPr lang="el-GR" sz="3200"/>
        </a:p>
      </dgm:t>
    </dgm:pt>
    <dgm:pt modelId="{2873FE8D-D2A9-4420-8438-72CE8A56C8DA}" type="sibTrans" cxnId="{B4E2F1D6-90EF-42B1-A13C-EABD5854C844}">
      <dgm:prSet/>
      <dgm:spPr/>
      <dgm:t>
        <a:bodyPr/>
        <a:lstStyle/>
        <a:p>
          <a:endParaRPr lang="el-GR" sz="3200"/>
        </a:p>
      </dgm:t>
    </dgm:pt>
    <dgm:pt modelId="{7D93CD48-D743-4958-8174-D0393C2B967B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6</a:t>
          </a:r>
          <a:r>
            <a:rPr lang="el-GR" sz="1100" b="1" kern="1200">
              <a:effectLst/>
              <a:latin typeface="Century Gothic"/>
              <a:ea typeface="+mn-ea"/>
              <a:cs typeface="+mn-cs"/>
            </a:rPr>
            <a:t>:</a:t>
          </a:r>
          <a:r>
            <a:rPr lang="el-GR" sz="1100" b="1" kern="1200"/>
            <a:t> </a:t>
          </a:r>
          <a:r>
            <a:rPr lang="el-GR" sz="1100" b="1" kern="1200">
              <a:latin typeface="+mn-lt"/>
            </a:rPr>
            <a:t>Βελτίωση Αποδοτικότητας του Τομέα Εφοδιαστικής Αλυσίδας</a:t>
          </a:r>
          <a:endParaRPr lang="el-GR" sz="1100" b="1" kern="1200" dirty="0"/>
        </a:p>
      </dgm:t>
    </dgm:pt>
    <dgm:pt modelId="{77B78E86-65E5-4009-9DDA-A4D200BBF5E4}" type="parTrans" cxnId="{AE05C4A9-61D1-44CF-A3C2-514BDF76CA2A}">
      <dgm:prSet/>
      <dgm:spPr/>
      <dgm:t>
        <a:bodyPr/>
        <a:lstStyle/>
        <a:p>
          <a:endParaRPr lang="el-GR" sz="3200"/>
        </a:p>
      </dgm:t>
    </dgm:pt>
    <dgm:pt modelId="{1FF1DE18-6C3B-4BF1-BA21-9BC15EED032F}" type="sibTrans" cxnId="{AE05C4A9-61D1-44CF-A3C2-514BDF76CA2A}">
      <dgm:prSet/>
      <dgm:spPr/>
      <dgm:t>
        <a:bodyPr/>
        <a:lstStyle/>
        <a:p>
          <a:endParaRPr lang="el-GR" sz="3200"/>
        </a:p>
      </dgm:t>
    </dgm:pt>
    <dgm:pt modelId="{E95F44B2-C3EF-4BB9-B4B2-ADBED8A8D0DE}">
      <dgm:prSet phldrT="[Text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7</a:t>
          </a:r>
          <a:r>
            <a:rPr lang="el-GR" sz="1050" b="1" kern="1200"/>
            <a:t>: </a:t>
          </a:r>
          <a:r>
            <a:rPr lang="el-GR" sz="1100" b="1" kern="1200">
              <a:cs typeface="Arial" panose="020B0604020202020204" pitchFamily="34" charset="0"/>
            </a:rPr>
            <a:t>Ανάπτυξη Αποτελεσματικού Συστήματος Αστικών/Προαστιακών Δημόσιων Συγκοινωνιών σε συνάρτηση με το Εθνικό Σύστημα Μεταφορών</a:t>
          </a:r>
          <a:endParaRPr lang="el-GR" sz="1050" b="1" kern="1200" dirty="0"/>
        </a:p>
      </dgm:t>
    </dgm:pt>
    <dgm:pt modelId="{CA7D9C9D-6DB5-4FE9-99CD-92EADC6F54B0}" type="parTrans" cxnId="{C273AA6D-F36B-4CB5-96D7-49DED0D500D5}">
      <dgm:prSet/>
      <dgm:spPr/>
      <dgm:t>
        <a:bodyPr/>
        <a:lstStyle/>
        <a:p>
          <a:endParaRPr lang="el-GR" sz="3200"/>
        </a:p>
      </dgm:t>
    </dgm:pt>
    <dgm:pt modelId="{27A5D263-A68F-42A6-93E2-1C4951AE7A8F}" type="sibTrans" cxnId="{C273AA6D-F36B-4CB5-96D7-49DED0D500D5}">
      <dgm:prSet/>
      <dgm:spPr/>
      <dgm:t>
        <a:bodyPr/>
        <a:lstStyle/>
        <a:p>
          <a:endParaRPr lang="el-GR" sz="3200"/>
        </a:p>
      </dgm:t>
    </dgm:pt>
    <dgm:pt modelId="{0CEF918D-AEF6-4C02-8F4F-AC9B3EEA7F74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8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Προώθηση Περιφερειακής Κινητικότητας &amp; Ανάπτυξης</a:t>
          </a:r>
          <a:endParaRPr lang="el-GR" sz="1100" b="1" kern="1200" dirty="0"/>
        </a:p>
      </dgm:t>
    </dgm:pt>
    <dgm:pt modelId="{E17FC6BA-3BA8-4E84-8822-EF95564DF444}" type="parTrans" cxnId="{5029A943-B031-4FA7-A52A-6222528BD489}">
      <dgm:prSet/>
      <dgm:spPr/>
      <dgm:t>
        <a:bodyPr/>
        <a:lstStyle/>
        <a:p>
          <a:endParaRPr lang="el-GR" sz="3200"/>
        </a:p>
      </dgm:t>
    </dgm:pt>
    <dgm:pt modelId="{707CEDDF-F286-4BDF-BD75-FAB2C3ED4AC0}" type="sibTrans" cxnId="{5029A943-B031-4FA7-A52A-6222528BD489}">
      <dgm:prSet/>
      <dgm:spPr/>
      <dgm:t>
        <a:bodyPr/>
        <a:lstStyle/>
        <a:p>
          <a:endParaRPr lang="el-GR" sz="3200"/>
        </a:p>
      </dgm:t>
    </dgm:pt>
    <dgm:pt modelId="{7DE09FD1-CAAF-4C0B-AC7D-F57E4CDEBDDD}">
      <dgm:prSet phldrT="[Text]" custT="1"/>
      <dgm:spPr/>
      <dgm:t>
        <a:bodyPr/>
        <a:lstStyle/>
        <a:p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9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Διερεύνηση Μελλοντικών Ευκαιριών</a:t>
          </a:r>
          <a:endParaRPr lang="el-GR" sz="1100" b="1" kern="1200" dirty="0"/>
        </a:p>
      </dgm:t>
    </dgm:pt>
    <dgm:pt modelId="{FB51CA93-D121-45CB-AEE4-C455BA376F64}" type="parTrans" cxnId="{84A05244-C4ED-46AE-B6C6-39171CA5EBC7}">
      <dgm:prSet/>
      <dgm:spPr/>
      <dgm:t>
        <a:bodyPr/>
        <a:lstStyle/>
        <a:p>
          <a:endParaRPr lang="el-GR" sz="3200"/>
        </a:p>
      </dgm:t>
    </dgm:pt>
    <dgm:pt modelId="{121BCA6A-1FD4-435B-876E-999CCF336BEF}" type="sibTrans" cxnId="{84A05244-C4ED-46AE-B6C6-39171CA5EBC7}">
      <dgm:prSet/>
      <dgm:spPr/>
      <dgm:t>
        <a:bodyPr/>
        <a:lstStyle/>
        <a:p>
          <a:endParaRPr lang="el-GR" sz="3200"/>
        </a:p>
      </dgm:t>
    </dgm:pt>
    <dgm:pt modelId="{9666D371-FA7C-44ED-93B4-86402BC9AD7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Ανεπαρκείς υποδομές </a:t>
          </a:r>
          <a:r>
            <a:rPr lang="en-GB" sz="1000" dirty="0">
              <a:cs typeface="Arial" panose="020B0604020202020204" pitchFamily="34" charset="0"/>
              <a:sym typeface="Wingdings" panose="05000000000000000000" pitchFamily="2" charset="2"/>
            </a:rPr>
            <a:t></a:t>
          </a:r>
          <a:r>
            <a:rPr lang="el-GR" sz="1000" dirty="0">
              <a:cs typeface="Arial" panose="020B0604020202020204" pitchFamily="34" charset="0"/>
            </a:rPr>
            <a:t> καθυστερήσεις και αναξιοπιστία</a:t>
          </a:r>
          <a:endParaRPr lang="el-GR" sz="1000" dirty="0"/>
        </a:p>
      </dgm:t>
    </dgm:pt>
    <dgm:pt modelId="{BD99A1E3-8B26-4600-B866-13D96BE73454}" type="parTrans" cxnId="{6363FFD4-8F46-475A-9B8E-704EF4C4BF96}">
      <dgm:prSet/>
      <dgm:spPr/>
      <dgm:t>
        <a:bodyPr/>
        <a:lstStyle/>
        <a:p>
          <a:endParaRPr lang="el-GR" sz="3200"/>
        </a:p>
      </dgm:t>
    </dgm:pt>
    <dgm:pt modelId="{CDC018FB-9D61-4F39-B9F6-6B282968253E}" type="sibTrans" cxnId="{6363FFD4-8F46-475A-9B8E-704EF4C4BF96}">
      <dgm:prSet/>
      <dgm:spPr/>
      <dgm:t>
        <a:bodyPr/>
        <a:lstStyle/>
        <a:p>
          <a:endParaRPr lang="el-GR" sz="3200"/>
        </a:p>
      </dgm:t>
    </dgm:pt>
    <dgm:pt modelId="{91545F28-46DC-4A47-B5A5-4634CFBAE7FD}">
      <dgm:prSet custT="1"/>
      <dgm:spPr/>
      <dgm:t>
        <a:bodyPr/>
        <a:lstStyle/>
        <a:p>
          <a:r>
            <a:rPr lang="el-GR" sz="1000" dirty="0">
              <a:cs typeface="Arial" panose="020B0604020202020204" pitchFamily="34" charset="0"/>
            </a:rPr>
            <a:t>Βελτίωση διεθνούς συνδεσιμότητας για την ενίσχυση εμπορικών διαδρομών</a:t>
          </a:r>
        </a:p>
      </dgm:t>
    </dgm:pt>
    <dgm:pt modelId="{10F605C1-D55C-4E05-98F1-A7EC6601F0A0}" type="parTrans" cxnId="{59C80F7F-F958-4932-A1C5-AD08FAA89A3A}">
      <dgm:prSet/>
      <dgm:spPr/>
      <dgm:t>
        <a:bodyPr/>
        <a:lstStyle/>
        <a:p>
          <a:endParaRPr lang="el-GR" sz="3200"/>
        </a:p>
      </dgm:t>
    </dgm:pt>
    <dgm:pt modelId="{6AEAD5BC-4C9D-4CA3-B135-D124EC563FAD}" type="sibTrans" cxnId="{59C80F7F-F958-4932-A1C5-AD08FAA89A3A}">
      <dgm:prSet/>
      <dgm:spPr/>
      <dgm:t>
        <a:bodyPr/>
        <a:lstStyle/>
        <a:p>
          <a:endParaRPr lang="el-GR" sz="3200"/>
        </a:p>
      </dgm:t>
    </dgm:pt>
    <dgm:pt modelId="{15D6475A-4083-40B4-9D18-E0D0B535A369}">
      <dgm:prSet phldrT="[Text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Βασικός οικονομικός τομέας με ραγδαία ανάπτυξη</a:t>
          </a:r>
          <a:endParaRPr lang="el-GR" sz="1000" dirty="0"/>
        </a:p>
      </dgm:t>
    </dgm:pt>
    <dgm:pt modelId="{C2545052-C912-456A-BA67-C109562CC240}" type="parTrans" cxnId="{C076268D-4529-4251-95A8-2667219DF80F}">
      <dgm:prSet/>
      <dgm:spPr/>
      <dgm:t>
        <a:bodyPr/>
        <a:lstStyle/>
        <a:p>
          <a:endParaRPr lang="el-GR" sz="3200"/>
        </a:p>
      </dgm:t>
    </dgm:pt>
    <dgm:pt modelId="{18005AE6-5D10-4436-803D-BD808DE97E30}" type="sibTrans" cxnId="{C076268D-4529-4251-95A8-2667219DF80F}">
      <dgm:prSet/>
      <dgm:spPr/>
      <dgm:t>
        <a:bodyPr/>
        <a:lstStyle/>
        <a:p>
          <a:endParaRPr lang="el-GR" sz="3200"/>
        </a:p>
      </dgm:t>
    </dgm:pt>
    <dgm:pt modelId="{812F1B78-1B96-4171-9A26-CE5860459958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Προβλεπόμενη επέκταση διάρκειας τουριστικής περιόδου </a:t>
          </a:r>
        </a:p>
      </dgm:t>
    </dgm:pt>
    <dgm:pt modelId="{D8B79785-C64E-4909-88C4-BAF60FE80862}" type="parTrans" cxnId="{DB3DFF37-5E66-4F20-9B7C-44E2FDEEDE69}">
      <dgm:prSet/>
      <dgm:spPr/>
      <dgm:t>
        <a:bodyPr/>
        <a:lstStyle/>
        <a:p>
          <a:endParaRPr lang="el-GR" sz="3200"/>
        </a:p>
      </dgm:t>
    </dgm:pt>
    <dgm:pt modelId="{1061AD15-C51C-4C28-92E2-15A5998BFD2B}" type="sibTrans" cxnId="{DB3DFF37-5E66-4F20-9B7C-44E2FDEEDE69}">
      <dgm:prSet/>
      <dgm:spPr/>
      <dgm:t>
        <a:bodyPr/>
        <a:lstStyle/>
        <a:p>
          <a:endParaRPr lang="el-GR" sz="3200"/>
        </a:p>
      </dgm:t>
    </dgm:pt>
    <dgm:pt modelId="{FB6CCED3-A5FE-4A46-8A3D-845BD6F09DAF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>
              <a:cs typeface="Arial" panose="020B0604020202020204" pitchFamily="34" charset="0"/>
            </a:rPr>
            <a:t>Ανάπτυξη τουρισμού στην ηπειρωτική Ελλάδα </a:t>
          </a:r>
          <a:endParaRPr lang="el-GR" sz="1000" dirty="0">
            <a:cs typeface="Arial" panose="020B0604020202020204" pitchFamily="34" charset="0"/>
          </a:endParaRPr>
        </a:p>
      </dgm:t>
    </dgm:pt>
    <dgm:pt modelId="{8EED9333-636C-494E-B799-111EB7F10074}" type="parTrans" cxnId="{9FF056F9-6F5A-46F5-A011-CAB952FBAEB5}">
      <dgm:prSet/>
      <dgm:spPr/>
      <dgm:t>
        <a:bodyPr/>
        <a:lstStyle/>
        <a:p>
          <a:endParaRPr lang="el-GR" sz="3200"/>
        </a:p>
      </dgm:t>
    </dgm:pt>
    <dgm:pt modelId="{1E9EB9B2-D930-4824-852A-077D6F264317}" type="sibTrans" cxnId="{9FF056F9-6F5A-46F5-A011-CAB952FBAEB5}">
      <dgm:prSet/>
      <dgm:spPr/>
      <dgm:t>
        <a:bodyPr/>
        <a:lstStyle/>
        <a:p>
          <a:endParaRPr lang="el-GR" sz="3200"/>
        </a:p>
      </dgm:t>
    </dgm:pt>
    <dgm:pt modelId="{58E8EAC5-771F-49B9-80BB-CE18B1C0F957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 dirty="0">
              <a:cs typeface="Arial" panose="020B0604020202020204" pitchFamily="34" charset="0"/>
            </a:rPr>
            <a:t>Αναγκαία η βελτίωση υποδομών, επιπέδου εξυπηρέτησης</a:t>
          </a:r>
        </a:p>
      </dgm:t>
    </dgm:pt>
    <dgm:pt modelId="{6B1B7D31-E07B-417B-BE28-9B635ED90AB6}" type="parTrans" cxnId="{AF960BF6-0B31-45AD-B3C9-1F54560BF9FC}">
      <dgm:prSet/>
      <dgm:spPr/>
      <dgm:t>
        <a:bodyPr/>
        <a:lstStyle/>
        <a:p>
          <a:endParaRPr lang="el-GR" sz="3200"/>
        </a:p>
      </dgm:t>
    </dgm:pt>
    <dgm:pt modelId="{B2900DA7-3F56-46A9-8630-4831767D0522}" type="sibTrans" cxnId="{AF960BF6-0B31-45AD-B3C9-1F54560BF9FC}">
      <dgm:prSet/>
      <dgm:spPr/>
      <dgm:t>
        <a:bodyPr/>
        <a:lstStyle/>
        <a:p>
          <a:endParaRPr lang="el-GR" sz="3200"/>
        </a:p>
      </dgm:t>
    </dgm:pt>
    <dgm:pt modelId="{35CF23CD-10BD-4C9D-89C9-C103F8C83AFC}">
      <dgm:prSet phldrT="[Text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Απαιτείται καλή πρόσβαση για κατοίκους και τουρίστες</a:t>
          </a:r>
          <a:endParaRPr lang="el-GR" sz="1000" dirty="0"/>
        </a:p>
      </dgm:t>
    </dgm:pt>
    <dgm:pt modelId="{D56D2A92-89E4-469E-9EC9-BA3CD254FB4A}" type="parTrans" cxnId="{8188CAEA-383F-4614-A852-BC9831710362}">
      <dgm:prSet/>
      <dgm:spPr/>
      <dgm:t>
        <a:bodyPr/>
        <a:lstStyle/>
        <a:p>
          <a:endParaRPr lang="el-GR" sz="3200"/>
        </a:p>
      </dgm:t>
    </dgm:pt>
    <dgm:pt modelId="{411295EE-91F7-497A-8195-89AA42FEABEC}" type="sibTrans" cxnId="{8188CAEA-383F-4614-A852-BC9831710362}">
      <dgm:prSet/>
      <dgm:spPr/>
      <dgm:t>
        <a:bodyPr/>
        <a:lstStyle/>
        <a:p>
          <a:endParaRPr lang="el-GR" sz="3200"/>
        </a:p>
      </dgm:t>
    </dgm:pt>
    <dgm:pt modelId="{E51F445A-EA19-424A-9665-9227ECAD8894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>
              <a:cs typeface="Arial" panose="020B0604020202020204" pitchFamily="34" charset="0"/>
            </a:rPr>
            <a:t>Προβλήματα χωρητικότητας το καλοκαίρι</a:t>
          </a:r>
          <a:endParaRPr lang="el-GR" sz="1000" dirty="0">
            <a:cs typeface="Arial" panose="020B0604020202020204" pitchFamily="34" charset="0"/>
          </a:endParaRPr>
        </a:p>
      </dgm:t>
    </dgm:pt>
    <dgm:pt modelId="{F3BBCB98-CACE-4B53-9B12-BECF7339EEFE}" type="parTrans" cxnId="{C24CA128-D45E-434E-B69C-2F87E34399AC}">
      <dgm:prSet/>
      <dgm:spPr/>
      <dgm:t>
        <a:bodyPr/>
        <a:lstStyle/>
        <a:p>
          <a:endParaRPr lang="el-GR" sz="3200"/>
        </a:p>
      </dgm:t>
    </dgm:pt>
    <dgm:pt modelId="{4432A3B7-EB63-457A-9D6C-9CD9911CE7F1}" type="sibTrans" cxnId="{C24CA128-D45E-434E-B69C-2F87E34399AC}">
      <dgm:prSet/>
      <dgm:spPr/>
      <dgm:t>
        <a:bodyPr/>
        <a:lstStyle/>
        <a:p>
          <a:endParaRPr lang="el-GR" sz="3200"/>
        </a:p>
      </dgm:t>
    </dgm:pt>
    <dgm:pt modelId="{606E7481-6C53-47B8-BB39-31BF50996E82}">
      <dgm:prSet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el-GR" sz="1000">
              <a:cs typeface="Arial" panose="020B0604020202020204" pitchFamily="34" charset="0"/>
            </a:rPr>
            <a:t>Εξορθολογισμός συνδεσιμότητας των νησιών</a:t>
          </a:r>
          <a:endParaRPr lang="el-GR" sz="1000" dirty="0">
            <a:cs typeface="Arial" panose="020B0604020202020204" pitchFamily="34" charset="0"/>
          </a:endParaRPr>
        </a:p>
      </dgm:t>
    </dgm:pt>
    <dgm:pt modelId="{75AF5A13-2843-404A-A85D-97C38FF8BC83}" type="parTrans" cxnId="{A9D4F877-BB2F-4A4B-92A0-CE7CD78717E4}">
      <dgm:prSet/>
      <dgm:spPr/>
      <dgm:t>
        <a:bodyPr/>
        <a:lstStyle/>
        <a:p>
          <a:endParaRPr lang="el-GR" sz="3200"/>
        </a:p>
      </dgm:t>
    </dgm:pt>
    <dgm:pt modelId="{4BE5C4B6-A96D-42AE-86E2-1435AC18EA1C}" type="sibTrans" cxnId="{A9D4F877-BB2F-4A4B-92A0-CE7CD78717E4}">
      <dgm:prSet/>
      <dgm:spPr/>
      <dgm:t>
        <a:bodyPr/>
        <a:lstStyle/>
        <a:p>
          <a:endParaRPr lang="el-GR" sz="3200"/>
        </a:p>
      </dgm:t>
    </dgm:pt>
    <dgm:pt modelId="{E5E01869-DCB5-45BC-9B61-EB7B069CDCB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l-GR" sz="1000">
              <a:cs typeface="Arial" panose="020B0604020202020204" pitchFamily="34" charset="0"/>
            </a:rPr>
            <a:t>Το νομικό πλαίσιο και οι περιορισμένες επενδύσεις </a:t>
          </a:r>
          <a:r>
            <a:rPr lang="el-GR" sz="1000">
              <a:cs typeface="Arial" panose="020B0604020202020204" pitchFamily="34" charset="0"/>
              <a:sym typeface="Wingdings" panose="05000000000000000000" pitchFamily="2" charset="2"/>
            </a:rPr>
            <a:t></a:t>
          </a:r>
          <a:r>
            <a:rPr lang="el-GR" sz="1000">
              <a:cs typeface="Arial" panose="020B0604020202020204" pitchFamily="34" charset="0"/>
            </a:rPr>
            <a:t> ανεπαρκώς ανεπτυγμένο τομέα με λίγα και μικρά εμπορευματικά κέντρα στη χώρα</a:t>
          </a:r>
          <a:endParaRPr lang="el-GR" sz="1000" dirty="0"/>
        </a:p>
      </dgm:t>
    </dgm:pt>
    <dgm:pt modelId="{DCEF3917-03D9-40AC-857D-F206993FA975}" type="parTrans" cxnId="{3B0FC65D-1031-4D67-9DA6-72036B0C42BB}">
      <dgm:prSet/>
      <dgm:spPr/>
      <dgm:t>
        <a:bodyPr/>
        <a:lstStyle/>
        <a:p>
          <a:endParaRPr lang="el-GR" sz="3200"/>
        </a:p>
      </dgm:t>
    </dgm:pt>
    <dgm:pt modelId="{733CD64C-2164-4935-A1A3-1577932C3D07}" type="sibTrans" cxnId="{3B0FC65D-1031-4D67-9DA6-72036B0C42BB}">
      <dgm:prSet/>
      <dgm:spPr/>
      <dgm:t>
        <a:bodyPr/>
        <a:lstStyle/>
        <a:p>
          <a:endParaRPr lang="el-GR" sz="3200"/>
        </a:p>
      </dgm:t>
    </dgm:pt>
    <dgm:pt modelId="{4253BEE2-9364-4BE3-8915-21004747AE23}">
      <dgm:prSet custT="1"/>
      <dgm:spPr/>
      <dgm:t>
        <a:bodyPr/>
        <a:lstStyle/>
        <a:p>
          <a:r>
            <a:rPr lang="el-GR" sz="1000" dirty="0">
              <a:cs typeface="Arial" panose="020B0604020202020204" pitchFamily="34" charset="0"/>
            </a:rPr>
            <a:t>Βελτίωση πρόσβασης σε σταθμούς ΚΤΕΛ/λιμάνια/σιδηροδρομικούς σταθμούς </a:t>
          </a:r>
        </a:p>
      </dgm:t>
    </dgm:pt>
    <dgm:pt modelId="{15E2031C-62F7-467F-AAC7-519A96F17B95}" type="parTrans" cxnId="{B845C7CE-AFCD-4246-9523-0F39C28EE0DD}">
      <dgm:prSet/>
      <dgm:spPr/>
      <dgm:t>
        <a:bodyPr/>
        <a:lstStyle/>
        <a:p>
          <a:endParaRPr lang="el-GR" sz="3200"/>
        </a:p>
      </dgm:t>
    </dgm:pt>
    <dgm:pt modelId="{8FCE291C-14F4-4F01-BA6F-94DB775AAA3A}" type="sibTrans" cxnId="{B845C7CE-AFCD-4246-9523-0F39C28EE0DD}">
      <dgm:prSet/>
      <dgm:spPr/>
      <dgm:t>
        <a:bodyPr/>
        <a:lstStyle/>
        <a:p>
          <a:endParaRPr lang="el-GR" sz="3200"/>
        </a:p>
      </dgm:t>
    </dgm:pt>
    <dgm:pt modelId="{DA4F4515-75AD-4A16-954B-270DAA8A3295}">
      <dgm:prSet phldrT="[Text]" custT="1"/>
      <dgm:spPr/>
      <dgm:t>
        <a:bodyPr/>
        <a:lstStyle/>
        <a:p>
          <a:r>
            <a:rPr lang="el-GR" sz="1000">
              <a:cs typeface="Arial" panose="020B0604020202020204" pitchFamily="34" charset="0"/>
            </a:rPr>
            <a:t>75% πληθυσμού σε αστικές περιοχές (15% της γεωγραφικής έκτασης)</a:t>
          </a:r>
          <a:endParaRPr lang="el-GR" sz="1000" dirty="0"/>
        </a:p>
      </dgm:t>
    </dgm:pt>
    <dgm:pt modelId="{AF52FF71-5FF0-468C-B7D5-CAC948348FFC}" type="parTrans" cxnId="{1E3A68DF-B346-47C7-959A-F420384D0470}">
      <dgm:prSet/>
      <dgm:spPr/>
      <dgm:t>
        <a:bodyPr/>
        <a:lstStyle/>
        <a:p>
          <a:endParaRPr lang="el-GR" sz="3200"/>
        </a:p>
      </dgm:t>
    </dgm:pt>
    <dgm:pt modelId="{50A3B69C-EC0C-49E9-B9E4-DAB872E8C92B}" type="sibTrans" cxnId="{1E3A68DF-B346-47C7-959A-F420384D0470}">
      <dgm:prSet/>
      <dgm:spPr/>
      <dgm:t>
        <a:bodyPr/>
        <a:lstStyle/>
        <a:p>
          <a:endParaRPr lang="el-GR" sz="3200"/>
        </a:p>
      </dgm:t>
    </dgm:pt>
    <dgm:pt modelId="{351B8AA1-7C08-4798-80B3-333F4641FEE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l-GR" sz="1000" dirty="0">
              <a:cs typeface="Arial" panose="020B0604020202020204" pitchFamily="34" charset="0"/>
            </a:rPr>
            <a:t>Δράσεις για βελτίωση περιφερειακής οικονομικής ανάπτυξης και κινητικότητας στην ηπειρωτική Ελλάδα (περιοχές εκτός ζώνης επιρροής ΠΑΘΕ)</a:t>
          </a:r>
          <a:endParaRPr lang="el-GR" sz="1000" dirty="0"/>
        </a:p>
      </dgm:t>
    </dgm:pt>
    <dgm:pt modelId="{A597FF61-1EB9-4B55-BCF7-B645DC699431}" type="parTrans" cxnId="{5F17D68B-B799-4BFD-99F9-5035EF6CDEE4}">
      <dgm:prSet/>
      <dgm:spPr/>
      <dgm:t>
        <a:bodyPr/>
        <a:lstStyle/>
        <a:p>
          <a:endParaRPr lang="el-GR" sz="3200"/>
        </a:p>
      </dgm:t>
    </dgm:pt>
    <dgm:pt modelId="{1D02B38D-AFD3-48CA-BA3D-05A28518298E}" type="sibTrans" cxnId="{5F17D68B-B799-4BFD-99F9-5035EF6CDEE4}">
      <dgm:prSet/>
      <dgm:spPr/>
      <dgm:t>
        <a:bodyPr/>
        <a:lstStyle/>
        <a:p>
          <a:endParaRPr lang="el-GR" sz="3200"/>
        </a:p>
      </dgm:t>
    </dgm:pt>
    <dgm:pt modelId="{73A0C35A-6AC6-4A97-B0F6-AE2A47994B41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l-GR" sz="1000">
              <a:cs typeface="Arial" panose="020B0604020202020204" pitchFamily="34" charset="0"/>
            </a:rPr>
            <a:t>Πρόσθετα έργα υποδομών για τη δημιουργία σημαντικών ευκαιριών ανάπτυξης </a:t>
          </a:r>
          <a:endParaRPr lang="el-GR" sz="1000" dirty="0"/>
        </a:p>
      </dgm:t>
    </dgm:pt>
    <dgm:pt modelId="{A3436953-6C76-470E-AA14-ABDA7EFB0FD0}" type="parTrans" cxnId="{F6BD4D41-AC44-40B9-8A63-69B1BC71E9D0}">
      <dgm:prSet/>
      <dgm:spPr/>
      <dgm:t>
        <a:bodyPr/>
        <a:lstStyle/>
        <a:p>
          <a:endParaRPr lang="el-GR" sz="3200"/>
        </a:p>
      </dgm:t>
    </dgm:pt>
    <dgm:pt modelId="{412ADB44-222C-4615-81AF-9C2BE7185B56}" type="sibTrans" cxnId="{F6BD4D41-AC44-40B9-8A63-69B1BC71E9D0}">
      <dgm:prSet/>
      <dgm:spPr/>
      <dgm:t>
        <a:bodyPr/>
        <a:lstStyle/>
        <a:p>
          <a:endParaRPr lang="el-GR" sz="3200"/>
        </a:p>
      </dgm:t>
    </dgm:pt>
    <dgm:pt modelId="{D8D3FC34-2A8C-4243-945B-59408AE372BE}">
      <dgm:prSet custT="1"/>
      <dgm:spPr/>
      <dgm:t>
        <a:bodyPr/>
        <a:lstStyle/>
        <a:p>
          <a:r>
            <a:rPr lang="el-GR" sz="1000">
              <a:cs typeface="Arial" panose="020B0604020202020204" pitchFamily="34" charset="0"/>
            </a:rPr>
            <a:t>Εστίαση στις σιδηροδρομικές μεταφορές</a:t>
          </a:r>
          <a:endParaRPr lang="el-GR" sz="1000" dirty="0">
            <a:cs typeface="Arial" panose="020B0604020202020204" pitchFamily="34" charset="0"/>
          </a:endParaRPr>
        </a:p>
      </dgm:t>
    </dgm:pt>
    <dgm:pt modelId="{ADA6F959-5FFE-4284-B528-C644C937E52E}" type="parTrans" cxnId="{4BD61901-14E7-4012-A1D0-E6939F6888FF}">
      <dgm:prSet/>
      <dgm:spPr/>
      <dgm:t>
        <a:bodyPr/>
        <a:lstStyle/>
        <a:p>
          <a:endParaRPr lang="el-GR" sz="3200"/>
        </a:p>
      </dgm:t>
    </dgm:pt>
    <dgm:pt modelId="{7289012B-CB9F-4F58-A15A-8936D666F9F8}" type="sibTrans" cxnId="{4BD61901-14E7-4012-A1D0-E6939F6888FF}">
      <dgm:prSet/>
      <dgm:spPr/>
      <dgm:t>
        <a:bodyPr/>
        <a:lstStyle/>
        <a:p>
          <a:endParaRPr lang="el-GR" sz="3200"/>
        </a:p>
      </dgm:t>
    </dgm:pt>
    <dgm:pt modelId="{0F68DCAD-4A1D-4FFE-AA51-2C9AB4423E78}" type="pres">
      <dgm:prSet presAssocID="{818007D7-59CC-4DF1-B349-C2F06394D1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00C8781B-4DB7-45F3-B46D-09397E2C684A}" type="pres">
      <dgm:prSet presAssocID="{8E6E5D42-55D4-4CF9-97A8-0CAFFC5BCE41}" presName="linNode" presStyleCnt="0"/>
      <dgm:spPr/>
    </dgm:pt>
    <dgm:pt modelId="{15BC099E-8BD9-4FF0-893A-564FCA7AE17C}" type="pres">
      <dgm:prSet presAssocID="{8E6E5D42-55D4-4CF9-97A8-0CAFFC5BCE41}" presName="parentText" presStyleLbl="node1" presStyleIdx="0" presStyleCnt="9" custScaleY="113062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49E7016-0299-4840-95C3-D62674118EBB}" type="pres">
      <dgm:prSet presAssocID="{8E6E5D42-55D4-4CF9-97A8-0CAFFC5BCE41}" presName="descendantText" presStyleLbl="alignAccFollowNode1" presStyleIdx="0" presStyleCnt="9" custScaleY="10733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3FF1471-A195-40B2-B445-1E353DB600F2}" type="pres">
      <dgm:prSet presAssocID="{64BA2AA0-56C1-46C1-AC4D-5E518B26CB9B}" presName="sp" presStyleCnt="0"/>
      <dgm:spPr/>
    </dgm:pt>
    <dgm:pt modelId="{A60B372B-A2BF-4CA8-B6A9-757422D87E3C}" type="pres">
      <dgm:prSet presAssocID="{D3B1F588-3743-430A-9791-7C6AB03A68BE}" presName="linNode" presStyleCnt="0"/>
      <dgm:spPr/>
    </dgm:pt>
    <dgm:pt modelId="{E7210D90-609F-45D7-AEC3-1612EDA06C72}" type="pres">
      <dgm:prSet presAssocID="{D3B1F588-3743-430A-9791-7C6AB03A68BE}" presName="parentText" presStyleLbl="node1" presStyleIdx="1" presStyleCnt="9" custScaleY="11288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8E8235E-B696-42B4-A10A-61B6133AFB1A}" type="pres">
      <dgm:prSet presAssocID="{D3B1F588-3743-430A-9791-7C6AB03A68BE}" presName="descendantText" presStyleLbl="alignAccFollowNode1" presStyleIdx="1" presStyleCnt="9" custScaleY="10907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56C51E9-A0DE-4C4F-A95F-05FD8E78E71C}" type="pres">
      <dgm:prSet presAssocID="{D5692CD0-3768-4F55-BA8B-F4C0972ADD2B}" presName="sp" presStyleCnt="0"/>
      <dgm:spPr/>
    </dgm:pt>
    <dgm:pt modelId="{F81D8A6B-521C-4DE4-9811-5B0E0B8F287A}" type="pres">
      <dgm:prSet presAssocID="{EF637E85-127C-4FFA-96DB-042766E45AD8}" presName="linNode" presStyleCnt="0"/>
      <dgm:spPr/>
    </dgm:pt>
    <dgm:pt modelId="{9366B351-71AD-4DBA-9450-E16FB931BBDE}" type="pres">
      <dgm:prSet presAssocID="{EF637E85-127C-4FFA-96DB-042766E45AD8}" presName="parentText" presStyleLbl="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FD76DCC-EC9C-47B1-A801-B7AAD445A194}" type="pres">
      <dgm:prSet presAssocID="{EF637E85-127C-4FFA-96DB-042766E45AD8}" presName="descendantText" presStyleLbl="align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BE6DB51-B7B0-4C8B-BAB1-57B4FC761B81}" type="pres">
      <dgm:prSet presAssocID="{1E24AC0E-5729-4181-B199-F1C21C7C5055}" presName="sp" presStyleCnt="0"/>
      <dgm:spPr/>
    </dgm:pt>
    <dgm:pt modelId="{8EC80885-43A0-48C0-9C19-78E3F7341FA3}" type="pres">
      <dgm:prSet presAssocID="{CC2BF21A-86E3-48D8-96DF-D72F1BA864E9}" presName="linNode" presStyleCnt="0"/>
      <dgm:spPr/>
    </dgm:pt>
    <dgm:pt modelId="{8056EAB3-E03F-4D7E-92BE-DE0095AC2237}" type="pres">
      <dgm:prSet presAssocID="{CC2BF21A-86E3-48D8-96DF-D72F1BA864E9}" presName="parentText" presStyleLbl="node1" presStyleIdx="3" presStyleCnt="9" custScaleY="10570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F302F50-41A9-481A-9BAC-336162391647}" type="pres">
      <dgm:prSet presAssocID="{CC2BF21A-86E3-48D8-96DF-D72F1BA864E9}" presName="descendantText" presStyleLbl="align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8D2037-605D-4E18-A755-06C58E13DC5E}" type="pres">
      <dgm:prSet presAssocID="{01F2BC31-7788-4CF6-B0FE-14D41D65C885}" presName="sp" presStyleCnt="0"/>
      <dgm:spPr/>
    </dgm:pt>
    <dgm:pt modelId="{139F0599-EBCE-42B0-916B-58893184E524}" type="pres">
      <dgm:prSet presAssocID="{2B12790D-3855-417A-B0F1-8BE59C6C0E0F}" presName="linNode" presStyleCnt="0"/>
      <dgm:spPr/>
    </dgm:pt>
    <dgm:pt modelId="{6CE6643B-BA8B-4B6C-9C6B-49F9BDD9BF98}" type="pres">
      <dgm:prSet presAssocID="{2B12790D-3855-417A-B0F1-8BE59C6C0E0F}" presName="parentText" presStyleLbl="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3FC0EF4-55F5-4B29-9269-D19B94FD2A9C}" type="pres">
      <dgm:prSet presAssocID="{2B12790D-3855-417A-B0F1-8BE59C6C0E0F}" presName="descendantText" presStyleLbl="align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2E19E00-5E21-4336-9765-E457BE4C493A}" type="pres">
      <dgm:prSet presAssocID="{2873FE8D-D2A9-4420-8438-72CE8A56C8DA}" presName="sp" presStyleCnt="0"/>
      <dgm:spPr/>
    </dgm:pt>
    <dgm:pt modelId="{A08DBD05-080E-4A09-8FDD-B3A890F50640}" type="pres">
      <dgm:prSet presAssocID="{7D93CD48-D743-4958-8174-D0393C2B967B}" presName="linNode" presStyleCnt="0"/>
      <dgm:spPr/>
    </dgm:pt>
    <dgm:pt modelId="{38607A5A-7C03-4B59-BD0A-C768B98157FD}" type="pres">
      <dgm:prSet presAssocID="{7D93CD48-D743-4958-8174-D0393C2B967B}" presName="parentText" presStyleLbl="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F68143A-2EF3-44E7-9908-C29FA5720BB8}" type="pres">
      <dgm:prSet presAssocID="{7D93CD48-D743-4958-8174-D0393C2B967B}" presName="descendantText" presStyleLbl="align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4B96B4B-CBB4-4619-A7B5-73430667AE79}" type="pres">
      <dgm:prSet presAssocID="{1FF1DE18-6C3B-4BF1-BA21-9BC15EED032F}" presName="sp" presStyleCnt="0"/>
      <dgm:spPr/>
    </dgm:pt>
    <dgm:pt modelId="{19989D93-A429-4E9A-8F3F-B380FA518899}" type="pres">
      <dgm:prSet presAssocID="{E95F44B2-C3EF-4BB9-B4B2-ADBED8A8D0DE}" presName="linNode" presStyleCnt="0"/>
      <dgm:spPr/>
    </dgm:pt>
    <dgm:pt modelId="{C9959216-1713-44D7-BD9E-7388CE6805CE}" type="pres">
      <dgm:prSet presAssocID="{E95F44B2-C3EF-4BB9-B4B2-ADBED8A8D0DE}" presName="parentText" presStyleLbl="node1" presStyleIdx="6" presStyleCnt="9" custScaleY="115082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5E55779-AD36-404A-9CB2-726894E75978}" type="pres">
      <dgm:prSet presAssocID="{E95F44B2-C3EF-4BB9-B4B2-ADBED8A8D0DE}" presName="descendantText" presStyleLbl="align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B063408-78D0-438A-8229-862CB6C4D2CC}" type="pres">
      <dgm:prSet presAssocID="{27A5D263-A68F-42A6-93E2-1C4951AE7A8F}" presName="sp" presStyleCnt="0"/>
      <dgm:spPr/>
    </dgm:pt>
    <dgm:pt modelId="{5378CF98-04CE-4913-BB63-C11652745DB4}" type="pres">
      <dgm:prSet presAssocID="{0CEF918D-AEF6-4C02-8F4F-AC9B3EEA7F74}" presName="linNode" presStyleCnt="0"/>
      <dgm:spPr/>
    </dgm:pt>
    <dgm:pt modelId="{EA0187A3-EE12-46FA-ABDE-CFBF38981C45}" type="pres">
      <dgm:prSet presAssocID="{0CEF918D-AEF6-4C02-8F4F-AC9B3EEA7F74}" presName="parentText" presStyleLbl="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BA12E3B-55DF-4745-B98A-1C63C9AF8941}" type="pres">
      <dgm:prSet presAssocID="{0CEF918D-AEF6-4C02-8F4F-AC9B3EEA7F74}" presName="descendantText" presStyleLbl="align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1B10648-A0AE-44C5-8BE2-71258875CCF6}" type="pres">
      <dgm:prSet presAssocID="{707CEDDF-F286-4BDF-BD75-FAB2C3ED4AC0}" presName="sp" presStyleCnt="0"/>
      <dgm:spPr/>
    </dgm:pt>
    <dgm:pt modelId="{80076793-3051-416E-93AA-D2E450814D89}" type="pres">
      <dgm:prSet presAssocID="{7DE09FD1-CAAF-4C0B-AC7D-F57E4CDEBDDD}" presName="linNode" presStyleCnt="0"/>
      <dgm:spPr/>
    </dgm:pt>
    <dgm:pt modelId="{217AEC0A-3494-4F1F-8E33-0CBA5E5BCA81}" type="pres">
      <dgm:prSet presAssocID="{7DE09FD1-CAAF-4C0B-AC7D-F57E4CDEBDDD}" presName="parentText" presStyleLbl="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997FAB1-11F0-4870-9A6E-E99F1B66DC54}" type="pres">
      <dgm:prSet presAssocID="{7DE09FD1-CAAF-4C0B-AC7D-F57E4CDEBDDD}" presName="descendantText" presStyleLbl="align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A9B31739-C4BE-4D5C-84DA-D1F91F531BAA}" type="presOf" srcId="{38EBEA9B-47BE-4E07-9ED9-348AB35BD405}" destId="{149E7016-0299-4840-95C3-D62674118EBB}" srcOrd="0" destOrd="2" presId="urn:microsoft.com/office/officeart/2005/8/layout/vList5"/>
    <dgm:cxn modelId="{91F3752B-AFC7-402E-9477-2D17A2518014}" type="presOf" srcId="{7701D617-9FA1-4373-A137-B8B2F9C0587B}" destId="{149E7016-0299-4840-95C3-D62674118EBB}" srcOrd="0" destOrd="0" presId="urn:microsoft.com/office/officeart/2005/8/layout/vList5"/>
    <dgm:cxn modelId="{E7DA7228-3B8F-4D40-98AC-79CEAC391DBA}" srcId="{818007D7-59CC-4DF1-B349-C2F06394D16C}" destId="{8E6E5D42-55D4-4CF9-97A8-0CAFFC5BCE41}" srcOrd="0" destOrd="0" parTransId="{59EBDC88-84EB-4ABD-BB9D-F8973614A3A8}" sibTransId="{64BA2AA0-56C1-46C1-AC4D-5E518B26CB9B}"/>
    <dgm:cxn modelId="{9FF056F9-6F5A-46F5-A011-CAB952FBAEB5}" srcId="{CC2BF21A-86E3-48D8-96DF-D72F1BA864E9}" destId="{FB6CCED3-A5FE-4A46-8A3D-845BD6F09DAF}" srcOrd="2" destOrd="0" parTransId="{8EED9333-636C-494E-B799-111EB7F10074}" sibTransId="{1E9EB9B2-D930-4824-852A-077D6F264317}"/>
    <dgm:cxn modelId="{824AB833-68E1-49AF-986A-E319AD567F29}" srcId="{818007D7-59CC-4DF1-B349-C2F06394D16C}" destId="{D3B1F588-3743-430A-9791-7C6AB03A68BE}" srcOrd="1" destOrd="0" parTransId="{B4310F5E-2626-48C6-96B6-FE09319E0906}" sibTransId="{D5692CD0-3768-4F55-BA8B-F4C0972ADD2B}"/>
    <dgm:cxn modelId="{3B0FC65D-1031-4D67-9DA6-72036B0C42BB}" srcId="{7D93CD48-D743-4958-8174-D0393C2B967B}" destId="{E5E01869-DCB5-45BC-9B61-EB7B069CDCBB}" srcOrd="0" destOrd="0" parTransId="{DCEF3917-03D9-40AC-857D-F206993FA975}" sibTransId="{733CD64C-2164-4935-A1A3-1577932C3D07}"/>
    <dgm:cxn modelId="{454ABA5A-BE83-4F86-97C0-6D7E2F1649FE}" type="presOf" srcId="{91545F28-46DC-4A47-B5A5-4634CFBAE7FD}" destId="{DFD76DCC-EC9C-47B1-A801-B7AAD445A194}" srcOrd="0" destOrd="1" presId="urn:microsoft.com/office/officeart/2005/8/layout/vList5"/>
    <dgm:cxn modelId="{FDC20CEA-1D1E-4F43-B7DA-788ED9BB5101}" type="presOf" srcId="{15D6475A-4083-40B4-9D18-E0D0B535A369}" destId="{FF302F50-41A9-481A-9BAC-336162391647}" srcOrd="0" destOrd="0" presId="urn:microsoft.com/office/officeart/2005/8/layout/vList5"/>
    <dgm:cxn modelId="{B845C7CE-AFCD-4246-9523-0F39C28EE0DD}" srcId="{E95F44B2-C3EF-4BB9-B4B2-ADBED8A8D0DE}" destId="{4253BEE2-9364-4BE3-8915-21004747AE23}" srcOrd="1" destOrd="0" parTransId="{15E2031C-62F7-467F-AAC7-519A96F17B95}" sibTransId="{8FCE291C-14F4-4F01-BA6F-94DB775AAA3A}"/>
    <dgm:cxn modelId="{C24CA128-D45E-434E-B69C-2F87E34399AC}" srcId="{2B12790D-3855-417A-B0F1-8BE59C6C0E0F}" destId="{E51F445A-EA19-424A-9665-9227ECAD8894}" srcOrd="1" destOrd="0" parTransId="{F3BBCB98-CACE-4B53-9B12-BECF7339EEFE}" sibTransId="{4432A3B7-EB63-457A-9D6C-9CD9911CE7F1}"/>
    <dgm:cxn modelId="{9830B6D7-B11B-4870-BE64-2F938F89B8C9}" srcId="{D3B1F588-3743-430A-9791-7C6AB03A68BE}" destId="{1C1DCC41-F6B9-434F-92F1-E322AC906DA9}" srcOrd="0" destOrd="0" parTransId="{1A06B921-6C71-4535-8F1F-3B7375E34FB7}" sibTransId="{EC7DA153-A36C-4BC3-B5CD-BE8FB1347F3A}"/>
    <dgm:cxn modelId="{DB3DFF37-5E66-4F20-9B7C-44E2FDEEDE69}" srcId="{CC2BF21A-86E3-48D8-96DF-D72F1BA864E9}" destId="{812F1B78-1B96-4171-9A26-CE5860459958}" srcOrd="1" destOrd="0" parTransId="{D8B79785-C64E-4909-88C4-BAF60FE80862}" sibTransId="{1061AD15-C51C-4C28-92E2-15A5998BFD2B}"/>
    <dgm:cxn modelId="{42B0881C-46B3-4F1A-9EA4-B733507BD78C}" type="presOf" srcId="{58E8EAC5-771F-49B9-80BB-CE18B1C0F957}" destId="{FF302F50-41A9-481A-9BAC-336162391647}" srcOrd="0" destOrd="3" presId="urn:microsoft.com/office/officeart/2005/8/layout/vList5"/>
    <dgm:cxn modelId="{1AD77D75-36D1-4614-B5D5-ADCD7C90C138}" type="presOf" srcId="{3A476AD7-5E80-4D37-BF5A-8BA66AF2A026}" destId="{48E8235E-B696-42B4-A10A-61B6133AFB1A}" srcOrd="0" destOrd="1" presId="urn:microsoft.com/office/officeart/2005/8/layout/vList5"/>
    <dgm:cxn modelId="{E88B82FD-D1D5-459B-9C1A-38EF7CA14500}" type="presOf" srcId="{9666D371-FA7C-44ED-93B4-86402BC9AD7F}" destId="{DFD76DCC-EC9C-47B1-A801-B7AAD445A194}" srcOrd="0" destOrd="0" presId="urn:microsoft.com/office/officeart/2005/8/layout/vList5"/>
    <dgm:cxn modelId="{CD1E2AD4-1A51-46CC-B6B0-CF8F95811025}" type="presOf" srcId="{CC2BF21A-86E3-48D8-96DF-D72F1BA864E9}" destId="{8056EAB3-E03F-4D7E-92BE-DE0095AC2237}" srcOrd="0" destOrd="0" presId="urn:microsoft.com/office/officeart/2005/8/layout/vList5"/>
    <dgm:cxn modelId="{04E3BA94-A56A-44AB-857B-AAE5EFE58B54}" srcId="{8E6E5D42-55D4-4CF9-97A8-0CAFFC5BCE41}" destId="{6004E4E0-755C-4AF1-B37D-706FC2A133A7}" srcOrd="1" destOrd="0" parTransId="{36635985-7DA1-4B8B-A1E9-5EBD30269436}" sibTransId="{B6A19596-750C-4ECA-9880-617BC6AD9F16}"/>
    <dgm:cxn modelId="{C273AA6D-F36B-4CB5-96D7-49DED0D500D5}" srcId="{818007D7-59CC-4DF1-B349-C2F06394D16C}" destId="{E95F44B2-C3EF-4BB9-B4B2-ADBED8A8D0DE}" srcOrd="6" destOrd="0" parTransId="{CA7D9C9D-6DB5-4FE9-99CD-92EADC6F54B0}" sibTransId="{27A5D263-A68F-42A6-93E2-1C4951AE7A8F}"/>
    <dgm:cxn modelId="{6B38A458-5B63-4B86-99CE-DAA0038BF561}" srcId="{818007D7-59CC-4DF1-B349-C2F06394D16C}" destId="{EF637E85-127C-4FFA-96DB-042766E45AD8}" srcOrd="2" destOrd="0" parTransId="{CC257152-C3CD-4CE7-8BB8-970DB5939AE1}" sibTransId="{1E24AC0E-5729-4181-B199-F1C21C7C5055}"/>
    <dgm:cxn modelId="{256792C5-7A0F-4BB8-8D48-45A554F92D1A}" type="presOf" srcId="{D8D3FC34-2A8C-4243-945B-59408AE372BE}" destId="{4997FAB1-11F0-4870-9A6E-E99F1B66DC54}" srcOrd="0" destOrd="1" presId="urn:microsoft.com/office/officeart/2005/8/layout/vList5"/>
    <dgm:cxn modelId="{1E3A68DF-B346-47C7-959A-F420384D0470}" srcId="{E95F44B2-C3EF-4BB9-B4B2-ADBED8A8D0DE}" destId="{DA4F4515-75AD-4A16-954B-270DAA8A3295}" srcOrd="0" destOrd="0" parTransId="{AF52FF71-5FF0-468C-B7D5-CAC948348FFC}" sibTransId="{50A3B69C-EC0C-49E9-B9E4-DAB872E8C92B}"/>
    <dgm:cxn modelId="{E09BD3E9-B6D3-4947-8B0E-F572D05C98D6}" type="presOf" srcId="{7D93CD48-D743-4958-8174-D0393C2B967B}" destId="{38607A5A-7C03-4B59-BD0A-C768B98157FD}" srcOrd="0" destOrd="0" presId="urn:microsoft.com/office/officeart/2005/8/layout/vList5"/>
    <dgm:cxn modelId="{FB460E4C-FA2A-4106-BF33-586E32AD7D1F}" type="presOf" srcId="{35CF23CD-10BD-4C9D-89C9-C103F8C83AFC}" destId="{C3FC0EF4-55F5-4B29-9269-D19B94FD2A9C}" srcOrd="0" destOrd="0" presId="urn:microsoft.com/office/officeart/2005/8/layout/vList5"/>
    <dgm:cxn modelId="{B4E2F1D6-90EF-42B1-A13C-EABD5854C844}" srcId="{818007D7-59CC-4DF1-B349-C2F06394D16C}" destId="{2B12790D-3855-417A-B0F1-8BE59C6C0E0F}" srcOrd="4" destOrd="0" parTransId="{8AD355F0-0170-4C74-9EDD-C7F07A1FD8B2}" sibTransId="{2873FE8D-D2A9-4420-8438-72CE8A56C8DA}"/>
    <dgm:cxn modelId="{5171290F-F6E5-4FD7-AD7C-6F8C51ABE34A}" type="presOf" srcId="{1C1DCC41-F6B9-434F-92F1-E322AC906DA9}" destId="{48E8235E-B696-42B4-A10A-61B6133AFB1A}" srcOrd="0" destOrd="0" presId="urn:microsoft.com/office/officeart/2005/8/layout/vList5"/>
    <dgm:cxn modelId="{75CB7CD9-1A21-42D3-BF66-E2BEA0387EC5}" type="presOf" srcId="{351B8AA1-7C08-4798-80B3-333F4641FEEF}" destId="{5BA12E3B-55DF-4745-B98A-1C63C9AF8941}" srcOrd="0" destOrd="0" presId="urn:microsoft.com/office/officeart/2005/8/layout/vList5"/>
    <dgm:cxn modelId="{AF960BF6-0B31-45AD-B3C9-1F54560BF9FC}" srcId="{CC2BF21A-86E3-48D8-96DF-D72F1BA864E9}" destId="{58E8EAC5-771F-49B9-80BB-CE18B1C0F957}" srcOrd="3" destOrd="0" parTransId="{6B1B7D31-E07B-417B-BE28-9B635ED90AB6}" sibTransId="{B2900DA7-3F56-46A9-8630-4831767D0522}"/>
    <dgm:cxn modelId="{9E2910F6-F2C1-4AEB-8BF7-F098D3AA1FF2}" srcId="{D3B1F588-3743-430A-9791-7C6AB03A68BE}" destId="{F4F3EEFF-3265-4A7E-A0B5-2AAB96D43A9A}" srcOrd="2" destOrd="0" parTransId="{230247E3-9165-4B7F-A0A7-507869EF3C1F}" sibTransId="{70F54A89-ED09-49B5-A449-EC41FD2A8DAB}"/>
    <dgm:cxn modelId="{B0D11AFB-811A-4AC3-A9DE-5DCF39ED9E75}" type="presOf" srcId="{606E7481-6C53-47B8-BB39-31BF50996E82}" destId="{C3FC0EF4-55F5-4B29-9269-D19B94FD2A9C}" srcOrd="0" destOrd="2" presId="urn:microsoft.com/office/officeart/2005/8/layout/vList5"/>
    <dgm:cxn modelId="{AE05C4A9-61D1-44CF-A3C2-514BDF76CA2A}" srcId="{818007D7-59CC-4DF1-B349-C2F06394D16C}" destId="{7D93CD48-D743-4958-8174-D0393C2B967B}" srcOrd="5" destOrd="0" parTransId="{77B78E86-65E5-4009-9DDA-A4D200BBF5E4}" sibTransId="{1FF1DE18-6C3B-4BF1-BA21-9BC15EED032F}"/>
    <dgm:cxn modelId="{2B3A9C2B-C871-495F-9BB2-D6C49D0040EA}" type="presOf" srcId="{812F1B78-1B96-4171-9A26-CE5860459958}" destId="{FF302F50-41A9-481A-9BAC-336162391647}" srcOrd="0" destOrd="1" presId="urn:microsoft.com/office/officeart/2005/8/layout/vList5"/>
    <dgm:cxn modelId="{E4AA9258-76B9-435C-ADE8-5BF39369D838}" type="presOf" srcId="{818007D7-59CC-4DF1-B349-C2F06394D16C}" destId="{0F68DCAD-4A1D-4FFE-AA51-2C9AB4423E78}" srcOrd="0" destOrd="0" presId="urn:microsoft.com/office/officeart/2005/8/layout/vList5"/>
    <dgm:cxn modelId="{338F09A2-D019-409C-86B3-79AE3F14FC58}" type="presOf" srcId="{D3B1F588-3743-430A-9791-7C6AB03A68BE}" destId="{E7210D90-609F-45D7-AEC3-1612EDA06C72}" srcOrd="0" destOrd="0" presId="urn:microsoft.com/office/officeart/2005/8/layout/vList5"/>
    <dgm:cxn modelId="{7B953C68-693F-4529-B02E-867B9D5C7DE9}" type="presOf" srcId="{2B12790D-3855-417A-B0F1-8BE59C6C0E0F}" destId="{6CE6643B-BA8B-4B6C-9C6B-49F9BDD9BF98}" srcOrd="0" destOrd="0" presId="urn:microsoft.com/office/officeart/2005/8/layout/vList5"/>
    <dgm:cxn modelId="{C076268D-4529-4251-95A8-2667219DF80F}" srcId="{CC2BF21A-86E3-48D8-96DF-D72F1BA864E9}" destId="{15D6475A-4083-40B4-9D18-E0D0B535A369}" srcOrd="0" destOrd="0" parTransId="{C2545052-C912-456A-BA67-C109562CC240}" sibTransId="{18005AE6-5D10-4436-803D-BD808DE97E30}"/>
    <dgm:cxn modelId="{28859714-1C98-41F5-AC74-FEADCFEDD720}" type="presOf" srcId="{7DE09FD1-CAAF-4C0B-AC7D-F57E4CDEBDDD}" destId="{217AEC0A-3494-4F1F-8E33-0CBA5E5BCA81}" srcOrd="0" destOrd="0" presId="urn:microsoft.com/office/officeart/2005/8/layout/vList5"/>
    <dgm:cxn modelId="{5F17D68B-B799-4BFD-99F9-5035EF6CDEE4}" srcId="{0CEF918D-AEF6-4C02-8F4F-AC9B3EEA7F74}" destId="{351B8AA1-7C08-4798-80B3-333F4641FEEF}" srcOrd="0" destOrd="0" parTransId="{A597FF61-1EB9-4B55-BCF7-B645DC699431}" sibTransId="{1D02B38D-AFD3-48CA-BA3D-05A28518298E}"/>
    <dgm:cxn modelId="{EB2C8665-097F-4A2A-9201-DDF3029E6A51}" type="presOf" srcId="{8E6E5D42-55D4-4CF9-97A8-0CAFFC5BCE41}" destId="{15BC099E-8BD9-4FF0-893A-564FCA7AE17C}" srcOrd="0" destOrd="0" presId="urn:microsoft.com/office/officeart/2005/8/layout/vList5"/>
    <dgm:cxn modelId="{E522F5B8-09FF-432B-A67F-92D81D9AF6FD}" type="presOf" srcId="{0CEF918D-AEF6-4C02-8F4F-AC9B3EEA7F74}" destId="{EA0187A3-EE12-46FA-ABDE-CFBF38981C45}" srcOrd="0" destOrd="0" presId="urn:microsoft.com/office/officeart/2005/8/layout/vList5"/>
    <dgm:cxn modelId="{3BE38201-9E7D-4A8E-A788-7F2490BAAB6A}" type="presOf" srcId="{6004E4E0-755C-4AF1-B37D-706FC2A133A7}" destId="{149E7016-0299-4840-95C3-D62674118EBB}" srcOrd="0" destOrd="1" presId="urn:microsoft.com/office/officeart/2005/8/layout/vList5"/>
    <dgm:cxn modelId="{8188CAEA-383F-4614-A852-BC9831710362}" srcId="{2B12790D-3855-417A-B0F1-8BE59C6C0E0F}" destId="{35CF23CD-10BD-4C9D-89C9-C103F8C83AFC}" srcOrd="0" destOrd="0" parTransId="{D56D2A92-89E4-469E-9EC9-BA3CD254FB4A}" sibTransId="{411295EE-91F7-497A-8195-89AA42FEABEC}"/>
    <dgm:cxn modelId="{F0627F34-7FF5-4C98-945B-ECEAE429452E}" type="presOf" srcId="{E95F44B2-C3EF-4BB9-B4B2-ADBED8A8D0DE}" destId="{C9959216-1713-44D7-BD9E-7388CE6805CE}" srcOrd="0" destOrd="0" presId="urn:microsoft.com/office/officeart/2005/8/layout/vList5"/>
    <dgm:cxn modelId="{2345047C-7C78-45EB-8C35-BA6CA2E48643}" type="presOf" srcId="{EF637E85-127C-4FFA-96DB-042766E45AD8}" destId="{9366B351-71AD-4DBA-9450-E16FB931BBDE}" srcOrd="0" destOrd="0" presId="urn:microsoft.com/office/officeart/2005/8/layout/vList5"/>
    <dgm:cxn modelId="{4BD61901-14E7-4012-A1D0-E6939F6888FF}" srcId="{7DE09FD1-CAAF-4C0B-AC7D-F57E4CDEBDDD}" destId="{D8D3FC34-2A8C-4243-945B-59408AE372BE}" srcOrd="1" destOrd="0" parTransId="{ADA6F959-5FFE-4284-B528-C644C937E52E}" sibTransId="{7289012B-CB9F-4F58-A15A-8936D666F9F8}"/>
    <dgm:cxn modelId="{DDC68F2E-B8E8-4739-BD9D-9EFC9FCF01C3}" type="presOf" srcId="{E5E01869-DCB5-45BC-9B61-EB7B069CDCBB}" destId="{CF68143A-2EF3-44E7-9908-C29FA5720BB8}" srcOrd="0" destOrd="0" presId="urn:microsoft.com/office/officeart/2005/8/layout/vList5"/>
    <dgm:cxn modelId="{03F38BC0-1ED2-4982-BBFF-53AFACC23AE4}" type="presOf" srcId="{F4F3EEFF-3265-4A7E-A0B5-2AAB96D43A9A}" destId="{48E8235E-B696-42B4-A10A-61B6133AFB1A}" srcOrd="0" destOrd="2" presId="urn:microsoft.com/office/officeart/2005/8/layout/vList5"/>
    <dgm:cxn modelId="{1ECC9E84-314C-4557-87D3-143EEFFC3B5D}" type="presOf" srcId="{4253BEE2-9364-4BE3-8915-21004747AE23}" destId="{45E55779-AD36-404A-9CB2-726894E75978}" srcOrd="0" destOrd="1" presId="urn:microsoft.com/office/officeart/2005/8/layout/vList5"/>
    <dgm:cxn modelId="{BB93B162-F1EE-4950-9C2E-74BD435D46F8}" srcId="{818007D7-59CC-4DF1-B349-C2F06394D16C}" destId="{CC2BF21A-86E3-48D8-96DF-D72F1BA864E9}" srcOrd="3" destOrd="0" parTransId="{99828EE6-B00C-49BE-8C51-5030520CF276}" sibTransId="{01F2BC31-7788-4CF6-B0FE-14D41D65C885}"/>
    <dgm:cxn modelId="{86F294CE-E4DA-43D8-AA43-101806F9145D}" type="presOf" srcId="{DA4F4515-75AD-4A16-954B-270DAA8A3295}" destId="{45E55779-AD36-404A-9CB2-726894E75978}" srcOrd="0" destOrd="0" presId="urn:microsoft.com/office/officeart/2005/8/layout/vList5"/>
    <dgm:cxn modelId="{41DF18F2-91A6-47DD-811D-7972713CA927}" type="presOf" srcId="{E51F445A-EA19-424A-9665-9227ECAD8894}" destId="{C3FC0EF4-55F5-4B29-9269-D19B94FD2A9C}" srcOrd="0" destOrd="1" presId="urn:microsoft.com/office/officeart/2005/8/layout/vList5"/>
    <dgm:cxn modelId="{5029A943-B031-4FA7-A52A-6222528BD489}" srcId="{818007D7-59CC-4DF1-B349-C2F06394D16C}" destId="{0CEF918D-AEF6-4C02-8F4F-AC9B3EEA7F74}" srcOrd="7" destOrd="0" parTransId="{E17FC6BA-3BA8-4E84-8822-EF95564DF444}" sibTransId="{707CEDDF-F286-4BDF-BD75-FAB2C3ED4AC0}"/>
    <dgm:cxn modelId="{F6BD4D41-AC44-40B9-8A63-69B1BC71E9D0}" srcId="{7DE09FD1-CAAF-4C0B-AC7D-F57E4CDEBDDD}" destId="{73A0C35A-6AC6-4A97-B0F6-AE2A47994B41}" srcOrd="0" destOrd="0" parTransId="{A3436953-6C76-470E-AA14-ABDA7EFB0FD0}" sibTransId="{412ADB44-222C-4615-81AF-9C2BE7185B56}"/>
    <dgm:cxn modelId="{EC0F655E-BF81-455D-BF04-E68FFD7AC16A}" srcId="{8E6E5D42-55D4-4CF9-97A8-0CAFFC5BCE41}" destId="{38EBEA9B-47BE-4E07-9ED9-348AB35BD405}" srcOrd="2" destOrd="0" parTransId="{D3BE62C5-195D-4B47-A421-619DDD1FAF6E}" sibTransId="{1EF5A223-1E07-4752-8AC8-13DCD6D4CA4F}"/>
    <dgm:cxn modelId="{84A05244-C4ED-46AE-B6C6-39171CA5EBC7}" srcId="{818007D7-59CC-4DF1-B349-C2F06394D16C}" destId="{7DE09FD1-CAAF-4C0B-AC7D-F57E4CDEBDDD}" srcOrd="8" destOrd="0" parTransId="{FB51CA93-D121-45CB-AEE4-C455BA376F64}" sibTransId="{121BCA6A-1FD4-435B-876E-999CCF336BEF}"/>
    <dgm:cxn modelId="{59C80F7F-F958-4932-A1C5-AD08FAA89A3A}" srcId="{EF637E85-127C-4FFA-96DB-042766E45AD8}" destId="{91545F28-46DC-4A47-B5A5-4634CFBAE7FD}" srcOrd="1" destOrd="0" parTransId="{10F605C1-D55C-4E05-98F1-A7EC6601F0A0}" sibTransId="{6AEAD5BC-4C9D-4CA3-B135-D124EC563FAD}"/>
    <dgm:cxn modelId="{6363FFD4-8F46-475A-9B8E-704EF4C4BF96}" srcId="{EF637E85-127C-4FFA-96DB-042766E45AD8}" destId="{9666D371-FA7C-44ED-93B4-86402BC9AD7F}" srcOrd="0" destOrd="0" parTransId="{BD99A1E3-8B26-4600-B866-13D96BE73454}" sibTransId="{CDC018FB-9D61-4F39-B9F6-6B282968253E}"/>
    <dgm:cxn modelId="{376163F7-D064-48AE-9410-F0C3B96EC327}" srcId="{8E6E5D42-55D4-4CF9-97A8-0CAFFC5BCE41}" destId="{7701D617-9FA1-4373-A137-B8B2F9C0587B}" srcOrd="0" destOrd="0" parTransId="{75ACC3A6-88DD-4B80-A1D2-254B538E7B2E}" sibTransId="{02B05048-BE73-40A6-9B42-5D6D350B5C98}"/>
    <dgm:cxn modelId="{29F19FA5-E950-4694-B315-7E8A2E147110}" type="presOf" srcId="{FB6CCED3-A5FE-4A46-8A3D-845BD6F09DAF}" destId="{FF302F50-41A9-481A-9BAC-336162391647}" srcOrd="0" destOrd="2" presId="urn:microsoft.com/office/officeart/2005/8/layout/vList5"/>
    <dgm:cxn modelId="{88B0879F-ADF0-41BA-9897-B32F14FC7AE8}" srcId="{D3B1F588-3743-430A-9791-7C6AB03A68BE}" destId="{3A476AD7-5E80-4D37-BF5A-8BA66AF2A026}" srcOrd="1" destOrd="0" parTransId="{0E89700E-6E78-4513-AB50-B705ED70EC1D}" sibTransId="{C797B6E5-C52E-43B1-B171-06A63E573954}"/>
    <dgm:cxn modelId="{EF02C310-DA62-411F-9F7A-4DF5792B1089}" type="presOf" srcId="{73A0C35A-6AC6-4A97-B0F6-AE2A47994B41}" destId="{4997FAB1-11F0-4870-9A6E-E99F1B66DC54}" srcOrd="0" destOrd="0" presId="urn:microsoft.com/office/officeart/2005/8/layout/vList5"/>
    <dgm:cxn modelId="{A9D4F877-BB2F-4A4B-92A0-CE7CD78717E4}" srcId="{2B12790D-3855-417A-B0F1-8BE59C6C0E0F}" destId="{606E7481-6C53-47B8-BB39-31BF50996E82}" srcOrd="2" destOrd="0" parTransId="{75AF5A13-2843-404A-A85D-97C38FF8BC83}" sibTransId="{4BE5C4B6-A96D-42AE-86E2-1435AC18EA1C}"/>
    <dgm:cxn modelId="{5E4B9CB5-3A42-466C-B248-4437966A5F29}" type="presParOf" srcId="{0F68DCAD-4A1D-4FFE-AA51-2C9AB4423E78}" destId="{00C8781B-4DB7-45F3-B46D-09397E2C684A}" srcOrd="0" destOrd="0" presId="urn:microsoft.com/office/officeart/2005/8/layout/vList5"/>
    <dgm:cxn modelId="{1726DE80-A839-489C-A546-EB79F5ABAF4F}" type="presParOf" srcId="{00C8781B-4DB7-45F3-B46D-09397E2C684A}" destId="{15BC099E-8BD9-4FF0-893A-564FCA7AE17C}" srcOrd="0" destOrd="0" presId="urn:microsoft.com/office/officeart/2005/8/layout/vList5"/>
    <dgm:cxn modelId="{00F0695E-FD70-4027-864C-EA9FBC046C29}" type="presParOf" srcId="{00C8781B-4DB7-45F3-B46D-09397E2C684A}" destId="{149E7016-0299-4840-95C3-D62674118EBB}" srcOrd="1" destOrd="0" presId="urn:microsoft.com/office/officeart/2005/8/layout/vList5"/>
    <dgm:cxn modelId="{4D1E944E-82A6-495A-8AAF-8788F5CF9CE8}" type="presParOf" srcId="{0F68DCAD-4A1D-4FFE-AA51-2C9AB4423E78}" destId="{43FF1471-A195-40B2-B445-1E353DB600F2}" srcOrd="1" destOrd="0" presId="urn:microsoft.com/office/officeart/2005/8/layout/vList5"/>
    <dgm:cxn modelId="{BD23263E-106F-427A-8FA6-87665D7F77F4}" type="presParOf" srcId="{0F68DCAD-4A1D-4FFE-AA51-2C9AB4423E78}" destId="{A60B372B-A2BF-4CA8-B6A9-757422D87E3C}" srcOrd="2" destOrd="0" presId="urn:microsoft.com/office/officeart/2005/8/layout/vList5"/>
    <dgm:cxn modelId="{E0E662F7-E604-467E-B992-9A5415486A03}" type="presParOf" srcId="{A60B372B-A2BF-4CA8-B6A9-757422D87E3C}" destId="{E7210D90-609F-45D7-AEC3-1612EDA06C72}" srcOrd="0" destOrd="0" presId="urn:microsoft.com/office/officeart/2005/8/layout/vList5"/>
    <dgm:cxn modelId="{DCB2498F-85AB-400D-9662-753B0454509D}" type="presParOf" srcId="{A60B372B-A2BF-4CA8-B6A9-757422D87E3C}" destId="{48E8235E-B696-42B4-A10A-61B6133AFB1A}" srcOrd="1" destOrd="0" presId="urn:microsoft.com/office/officeart/2005/8/layout/vList5"/>
    <dgm:cxn modelId="{5DDF69AE-F048-40A4-A911-884DB1965EC3}" type="presParOf" srcId="{0F68DCAD-4A1D-4FFE-AA51-2C9AB4423E78}" destId="{656C51E9-A0DE-4C4F-A95F-05FD8E78E71C}" srcOrd="3" destOrd="0" presId="urn:microsoft.com/office/officeart/2005/8/layout/vList5"/>
    <dgm:cxn modelId="{223B0C4E-84B5-498D-8407-9C4A9CAE7B3D}" type="presParOf" srcId="{0F68DCAD-4A1D-4FFE-AA51-2C9AB4423E78}" destId="{F81D8A6B-521C-4DE4-9811-5B0E0B8F287A}" srcOrd="4" destOrd="0" presId="urn:microsoft.com/office/officeart/2005/8/layout/vList5"/>
    <dgm:cxn modelId="{93CB403A-A587-454B-A22D-609046E86DA6}" type="presParOf" srcId="{F81D8A6B-521C-4DE4-9811-5B0E0B8F287A}" destId="{9366B351-71AD-4DBA-9450-E16FB931BBDE}" srcOrd="0" destOrd="0" presId="urn:microsoft.com/office/officeart/2005/8/layout/vList5"/>
    <dgm:cxn modelId="{EF481819-E259-4B9E-866F-F62BBC784D2B}" type="presParOf" srcId="{F81D8A6B-521C-4DE4-9811-5B0E0B8F287A}" destId="{DFD76DCC-EC9C-47B1-A801-B7AAD445A194}" srcOrd="1" destOrd="0" presId="urn:microsoft.com/office/officeart/2005/8/layout/vList5"/>
    <dgm:cxn modelId="{05AC64FD-0DBB-47A5-9569-D7C0C3EDAE61}" type="presParOf" srcId="{0F68DCAD-4A1D-4FFE-AA51-2C9AB4423E78}" destId="{4BE6DB51-B7B0-4C8B-BAB1-57B4FC761B81}" srcOrd="5" destOrd="0" presId="urn:microsoft.com/office/officeart/2005/8/layout/vList5"/>
    <dgm:cxn modelId="{E49553ED-C2D7-4664-9FB4-CC8D3538A46C}" type="presParOf" srcId="{0F68DCAD-4A1D-4FFE-AA51-2C9AB4423E78}" destId="{8EC80885-43A0-48C0-9C19-78E3F7341FA3}" srcOrd="6" destOrd="0" presId="urn:microsoft.com/office/officeart/2005/8/layout/vList5"/>
    <dgm:cxn modelId="{8E5BD93A-37BC-44C4-B1F6-61A36DD18FA0}" type="presParOf" srcId="{8EC80885-43A0-48C0-9C19-78E3F7341FA3}" destId="{8056EAB3-E03F-4D7E-92BE-DE0095AC2237}" srcOrd="0" destOrd="0" presId="urn:microsoft.com/office/officeart/2005/8/layout/vList5"/>
    <dgm:cxn modelId="{F028FD02-EB37-4074-B2ED-E1D89DAB6E23}" type="presParOf" srcId="{8EC80885-43A0-48C0-9C19-78E3F7341FA3}" destId="{FF302F50-41A9-481A-9BAC-336162391647}" srcOrd="1" destOrd="0" presId="urn:microsoft.com/office/officeart/2005/8/layout/vList5"/>
    <dgm:cxn modelId="{49712154-2CA4-4222-8BEC-7EED820B8B82}" type="presParOf" srcId="{0F68DCAD-4A1D-4FFE-AA51-2C9AB4423E78}" destId="{888D2037-605D-4E18-A755-06C58E13DC5E}" srcOrd="7" destOrd="0" presId="urn:microsoft.com/office/officeart/2005/8/layout/vList5"/>
    <dgm:cxn modelId="{32428DB9-49AB-43A9-893A-C747DB956E8E}" type="presParOf" srcId="{0F68DCAD-4A1D-4FFE-AA51-2C9AB4423E78}" destId="{139F0599-EBCE-42B0-916B-58893184E524}" srcOrd="8" destOrd="0" presId="urn:microsoft.com/office/officeart/2005/8/layout/vList5"/>
    <dgm:cxn modelId="{55D61569-9BFA-4B96-8085-3A12F273306F}" type="presParOf" srcId="{139F0599-EBCE-42B0-916B-58893184E524}" destId="{6CE6643B-BA8B-4B6C-9C6B-49F9BDD9BF98}" srcOrd="0" destOrd="0" presId="urn:microsoft.com/office/officeart/2005/8/layout/vList5"/>
    <dgm:cxn modelId="{0FCE0454-04B0-4BDD-A52A-DB8E21813152}" type="presParOf" srcId="{139F0599-EBCE-42B0-916B-58893184E524}" destId="{C3FC0EF4-55F5-4B29-9269-D19B94FD2A9C}" srcOrd="1" destOrd="0" presId="urn:microsoft.com/office/officeart/2005/8/layout/vList5"/>
    <dgm:cxn modelId="{41A7EE41-CBEE-4691-A822-8F534193567F}" type="presParOf" srcId="{0F68DCAD-4A1D-4FFE-AA51-2C9AB4423E78}" destId="{D2E19E00-5E21-4336-9765-E457BE4C493A}" srcOrd="9" destOrd="0" presId="urn:microsoft.com/office/officeart/2005/8/layout/vList5"/>
    <dgm:cxn modelId="{EF33F8A1-5A45-4098-9D3D-E5C2EEC5A7A5}" type="presParOf" srcId="{0F68DCAD-4A1D-4FFE-AA51-2C9AB4423E78}" destId="{A08DBD05-080E-4A09-8FDD-B3A890F50640}" srcOrd="10" destOrd="0" presId="urn:microsoft.com/office/officeart/2005/8/layout/vList5"/>
    <dgm:cxn modelId="{96115CA0-FEB2-400E-B29C-9570D2F251C7}" type="presParOf" srcId="{A08DBD05-080E-4A09-8FDD-B3A890F50640}" destId="{38607A5A-7C03-4B59-BD0A-C768B98157FD}" srcOrd="0" destOrd="0" presId="urn:microsoft.com/office/officeart/2005/8/layout/vList5"/>
    <dgm:cxn modelId="{5D5DB137-DECA-4E1F-A66D-EE54D8872E73}" type="presParOf" srcId="{A08DBD05-080E-4A09-8FDD-B3A890F50640}" destId="{CF68143A-2EF3-44E7-9908-C29FA5720BB8}" srcOrd="1" destOrd="0" presId="urn:microsoft.com/office/officeart/2005/8/layout/vList5"/>
    <dgm:cxn modelId="{C29BD401-F79F-4C8A-A9AD-E8CEF43B0CE7}" type="presParOf" srcId="{0F68DCAD-4A1D-4FFE-AA51-2C9AB4423E78}" destId="{D4B96B4B-CBB4-4619-A7B5-73430667AE79}" srcOrd="11" destOrd="0" presId="urn:microsoft.com/office/officeart/2005/8/layout/vList5"/>
    <dgm:cxn modelId="{35DD64ED-253F-487E-B21E-2D78DD650CDB}" type="presParOf" srcId="{0F68DCAD-4A1D-4FFE-AA51-2C9AB4423E78}" destId="{19989D93-A429-4E9A-8F3F-B380FA518899}" srcOrd="12" destOrd="0" presId="urn:microsoft.com/office/officeart/2005/8/layout/vList5"/>
    <dgm:cxn modelId="{CF8D86C3-8F28-4280-8E66-923930443368}" type="presParOf" srcId="{19989D93-A429-4E9A-8F3F-B380FA518899}" destId="{C9959216-1713-44D7-BD9E-7388CE6805CE}" srcOrd="0" destOrd="0" presId="urn:microsoft.com/office/officeart/2005/8/layout/vList5"/>
    <dgm:cxn modelId="{68B96E24-E8A2-4D0D-8213-6CFA077A8A15}" type="presParOf" srcId="{19989D93-A429-4E9A-8F3F-B380FA518899}" destId="{45E55779-AD36-404A-9CB2-726894E75978}" srcOrd="1" destOrd="0" presId="urn:microsoft.com/office/officeart/2005/8/layout/vList5"/>
    <dgm:cxn modelId="{4FD7DA20-F35C-4DF2-9F6D-10E00DFA458B}" type="presParOf" srcId="{0F68DCAD-4A1D-4FFE-AA51-2C9AB4423E78}" destId="{3B063408-78D0-438A-8229-862CB6C4D2CC}" srcOrd="13" destOrd="0" presId="urn:microsoft.com/office/officeart/2005/8/layout/vList5"/>
    <dgm:cxn modelId="{7A7C43A8-4703-4D2E-9EBF-E1687E1E0723}" type="presParOf" srcId="{0F68DCAD-4A1D-4FFE-AA51-2C9AB4423E78}" destId="{5378CF98-04CE-4913-BB63-C11652745DB4}" srcOrd="14" destOrd="0" presId="urn:microsoft.com/office/officeart/2005/8/layout/vList5"/>
    <dgm:cxn modelId="{886441BD-844C-4DC4-9D04-B450797AAA86}" type="presParOf" srcId="{5378CF98-04CE-4913-BB63-C11652745DB4}" destId="{EA0187A3-EE12-46FA-ABDE-CFBF38981C45}" srcOrd="0" destOrd="0" presId="urn:microsoft.com/office/officeart/2005/8/layout/vList5"/>
    <dgm:cxn modelId="{FD4E26E7-097F-44BD-BE38-13D4959FC3C1}" type="presParOf" srcId="{5378CF98-04CE-4913-BB63-C11652745DB4}" destId="{5BA12E3B-55DF-4745-B98A-1C63C9AF8941}" srcOrd="1" destOrd="0" presId="urn:microsoft.com/office/officeart/2005/8/layout/vList5"/>
    <dgm:cxn modelId="{237BB9C7-27D9-444D-9FC6-6695783DD5E3}" type="presParOf" srcId="{0F68DCAD-4A1D-4FFE-AA51-2C9AB4423E78}" destId="{01B10648-A0AE-44C5-8BE2-71258875CCF6}" srcOrd="15" destOrd="0" presId="urn:microsoft.com/office/officeart/2005/8/layout/vList5"/>
    <dgm:cxn modelId="{86955BDF-E00D-4E2C-BC06-3FD383651AFB}" type="presParOf" srcId="{0F68DCAD-4A1D-4FFE-AA51-2C9AB4423E78}" destId="{80076793-3051-416E-93AA-D2E450814D89}" srcOrd="16" destOrd="0" presId="urn:microsoft.com/office/officeart/2005/8/layout/vList5"/>
    <dgm:cxn modelId="{4A7B63B3-1E99-465F-B6DE-44C8E1A5E618}" type="presParOf" srcId="{80076793-3051-416E-93AA-D2E450814D89}" destId="{217AEC0A-3494-4F1F-8E33-0CBA5E5BCA81}" srcOrd="0" destOrd="0" presId="urn:microsoft.com/office/officeart/2005/8/layout/vList5"/>
    <dgm:cxn modelId="{F304AD9B-A86D-4173-B89A-CCA5D1770266}" type="presParOf" srcId="{80076793-3051-416E-93AA-D2E450814D89}" destId="{4997FAB1-11F0-4870-9A6E-E99F1B66DC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4B023A-B5B0-4A16-85FF-71EA5429FD5A}">
      <dsp:nvSpPr>
        <dsp:cNvPr id="0" name=""/>
        <dsp:cNvSpPr/>
      </dsp:nvSpPr>
      <dsp:spPr>
        <a:xfrm>
          <a:off x="0" y="0"/>
          <a:ext cx="6887817" cy="818388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Αποτύπωση και Αξιολόγηση Υφιστάμενης Κατάστασης</a:t>
          </a:r>
          <a:endParaRPr lang="en-GB" sz="1600" b="1" kern="1200" dirty="0"/>
        </a:p>
      </dsp:txBody>
      <dsp:txXfrm>
        <a:off x="0" y="0"/>
        <a:ext cx="5956900" cy="818388"/>
      </dsp:txXfrm>
    </dsp:sp>
    <dsp:sp modelId="{1B8DCCE9-D40E-4528-9761-B77BAD2F1E9F}">
      <dsp:nvSpPr>
        <dsp:cNvPr id="0" name=""/>
        <dsp:cNvSpPr/>
      </dsp:nvSpPr>
      <dsp:spPr>
        <a:xfrm>
          <a:off x="514349" y="932053"/>
          <a:ext cx="6887817" cy="818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Προσδιορισμός Μέτρων</a:t>
          </a:r>
          <a:endParaRPr lang="en-GB" sz="1600" b="1" kern="1200" dirty="0"/>
        </a:p>
      </dsp:txBody>
      <dsp:txXfrm>
        <a:off x="514349" y="932053"/>
        <a:ext cx="5841514" cy="818388"/>
      </dsp:txXfrm>
    </dsp:sp>
    <dsp:sp modelId="{77FF1B16-34B3-48F2-B75E-CC9F5DA34540}">
      <dsp:nvSpPr>
        <dsp:cNvPr id="0" name=""/>
        <dsp:cNvSpPr/>
      </dsp:nvSpPr>
      <dsp:spPr>
        <a:xfrm>
          <a:off x="1028699" y="1864106"/>
          <a:ext cx="6887817" cy="818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Αξιολόγηση Μέτρων</a:t>
          </a:r>
          <a:endParaRPr lang="en-GB" sz="1600" b="1" kern="1200" dirty="0"/>
        </a:p>
      </dsp:txBody>
      <dsp:txXfrm>
        <a:off x="1028699" y="1864106"/>
        <a:ext cx="5841514" cy="818388"/>
      </dsp:txXfrm>
    </dsp:sp>
    <dsp:sp modelId="{C494AAA3-4195-43B1-804D-E738ECBB16B2}">
      <dsp:nvSpPr>
        <dsp:cNvPr id="0" name=""/>
        <dsp:cNvSpPr/>
      </dsp:nvSpPr>
      <dsp:spPr>
        <a:xfrm>
          <a:off x="1543049" y="2796159"/>
          <a:ext cx="6887817" cy="8183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Ανάπτυξη Στρατηγικών &amp; Σεναρίων</a:t>
          </a:r>
          <a:endParaRPr lang="en-GB" sz="1600" b="1" kern="1200" dirty="0"/>
        </a:p>
      </dsp:txBody>
      <dsp:txXfrm>
        <a:off x="1543049" y="2796159"/>
        <a:ext cx="5841514" cy="818388"/>
      </dsp:txXfrm>
    </dsp:sp>
    <dsp:sp modelId="{DD034FF3-E64C-47C9-AE9A-C44731D19279}">
      <dsp:nvSpPr>
        <dsp:cNvPr id="0" name=""/>
        <dsp:cNvSpPr/>
      </dsp:nvSpPr>
      <dsp:spPr>
        <a:xfrm>
          <a:off x="2057399" y="3728212"/>
          <a:ext cx="6887817" cy="818388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Αξιολόγηση Σεναρίων – Επιλογή Βέλτιστου</a:t>
          </a:r>
          <a:endParaRPr lang="en-GB" sz="1600" b="1" kern="1200" dirty="0"/>
        </a:p>
      </dsp:txBody>
      <dsp:txXfrm>
        <a:off x="2057399" y="3728212"/>
        <a:ext cx="5841514" cy="818388"/>
      </dsp:txXfrm>
    </dsp:sp>
    <dsp:sp modelId="{9EF9BC72-5B88-4BBE-9649-A61F1CFB5E5F}">
      <dsp:nvSpPr>
        <dsp:cNvPr id="0" name=""/>
        <dsp:cNvSpPr/>
      </dsp:nvSpPr>
      <dsp:spPr>
        <a:xfrm>
          <a:off x="6355864" y="597877"/>
          <a:ext cx="531952" cy="5319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/>
        </a:p>
      </dsp:txBody>
      <dsp:txXfrm>
        <a:off x="6355864" y="597877"/>
        <a:ext cx="531952" cy="531952"/>
      </dsp:txXfrm>
    </dsp:sp>
    <dsp:sp modelId="{8A658E37-F0A7-4F1A-9860-423C413E1CD7}">
      <dsp:nvSpPr>
        <dsp:cNvPr id="0" name=""/>
        <dsp:cNvSpPr/>
      </dsp:nvSpPr>
      <dsp:spPr>
        <a:xfrm>
          <a:off x="6870214" y="1529930"/>
          <a:ext cx="531952" cy="5319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/>
        </a:p>
      </dsp:txBody>
      <dsp:txXfrm>
        <a:off x="6870214" y="1529930"/>
        <a:ext cx="531952" cy="531952"/>
      </dsp:txXfrm>
    </dsp:sp>
    <dsp:sp modelId="{28AA5D8F-C4EE-482A-A4C0-B9C7029A16ED}">
      <dsp:nvSpPr>
        <dsp:cNvPr id="0" name=""/>
        <dsp:cNvSpPr/>
      </dsp:nvSpPr>
      <dsp:spPr>
        <a:xfrm>
          <a:off x="7384564" y="2448344"/>
          <a:ext cx="531952" cy="5319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/>
        </a:p>
      </dsp:txBody>
      <dsp:txXfrm>
        <a:off x="7384564" y="2448344"/>
        <a:ext cx="531952" cy="531952"/>
      </dsp:txXfrm>
    </dsp:sp>
    <dsp:sp modelId="{E95106E4-E68F-46E2-AB33-187F2CF6298A}">
      <dsp:nvSpPr>
        <dsp:cNvPr id="0" name=""/>
        <dsp:cNvSpPr/>
      </dsp:nvSpPr>
      <dsp:spPr>
        <a:xfrm>
          <a:off x="7898914" y="3389490"/>
          <a:ext cx="531952" cy="5319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/>
        </a:p>
      </dsp:txBody>
      <dsp:txXfrm>
        <a:off x="7898914" y="3389490"/>
        <a:ext cx="531952" cy="53195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9E7016-0299-4840-95C3-D62674118EBB}">
      <dsp:nvSpPr>
        <dsp:cNvPr id="0" name=""/>
        <dsp:cNvSpPr/>
      </dsp:nvSpPr>
      <dsp:spPr>
        <a:xfrm rot="5400000">
          <a:off x="5868436" y="-2571261"/>
          <a:ext cx="448388" cy="5734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Σχετικά υψηλός αριθμός τροχαίων ατυχημάτων</a:t>
          </a:r>
          <a:endParaRPr lang="el-GR" sz="1000" kern="1200" dirty="0"/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Χαμηλή χρήση σιδηροδρόμων σε υπεραστικές μετακινήσεις</a:t>
          </a:r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Εξισορρόπηση μεριδίου κάθε μέσου μεταφοράς (ΙΧ/λεωφορείο/σιδηρόδρομος) </a:t>
          </a:r>
          <a:r>
            <a:rPr lang="el-GR" sz="1000" kern="1200" dirty="0">
              <a:cs typeface="Arial" panose="020B0604020202020204" pitchFamily="34" charset="0"/>
              <a:sym typeface="Wingdings" panose="05000000000000000000" pitchFamily="2" charset="2"/>
            </a:rPr>
            <a:t> </a:t>
          </a:r>
          <a:r>
            <a:rPr lang="el-GR" sz="1000" kern="1200" dirty="0">
              <a:cs typeface="Arial" panose="020B0604020202020204" pitchFamily="34" charset="0"/>
            </a:rPr>
            <a:t>αύξηση επιπέδου οδικής ασφάλειας</a:t>
          </a:r>
        </a:p>
      </dsp:txBody>
      <dsp:txXfrm rot="5400000">
        <a:off x="5868436" y="-2571261"/>
        <a:ext cx="448388" cy="5734240"/>
      </dsp:txXfrm>
    </dsp:sp>
    <dsp:sp modelId="{15BC099E-8BD9-4FF0-893A-564FCA7AE17C}">
      <dsp:nvSpPr>
        <dsp:cNvPr id="0" name=""/>
        <dsp:cNvSpPr/>
      </dsp:nvSpPr>
      <dsp:spPr>
        <a:xfrm>
          <a:off x="0" y="663"/>
          <a:ext cx="3225510" cy="5903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1</a:t>
          </a:r>
          <a:r>
            <a:rPr lang="el-GR" sz="1100" b="1" kern="1200">
              <a:effectLst/>
              <a:latin typeface="Century Gothic"/>
              <a:ea typeface="+mn-ea"/>
              <a:cs typeface="+mn-cs"/>
            </a:rPr>
            <a:t>:</a:t>
          </a:r>
          <a:r>
            <a:rPr lang="el-GR" sz="1100" b="1" kern="1200"/>
            <a:t> </a:t>
          </a:r>
          <a:r>
            <a:rPr lang="el-GR" sz="1100" b="1" kern="1200">
              <a:latin typeface="+mn-lt"/>
            </a:rPr>
            <a:t>Ενίσχυση Ασφάλειας, Βιωσιμότητας, Αποδοτικότητας &amp; Ανταγωνιστικότητας των Μεταφορών</a:t>
          </a:r>
          <a:endParaRPr lang="el-GR" sz="1100" b="1" kern="1200" dirty="0"/>
        </a:p>
      </dsp:txBody>
      <dsp:txXfrm>
        <a:off x="0" y="663"/>
        <a:ext cx="3225510" cy="590391"/>
      </dsp:txXfrm>
    </dsp:sp>
    <dsp:sp modelId="{48E8235E-B696-42B4-A10A-61B6133AFB1A}">
      <dsp:nvSpPr>
        <dsp:cNvPr id="0" name=""/>
        <dsp:cNvSpPr/>
      </dsp:nvSpPr>
      <dsp:spPr>
        <a:xfrm rot="5400000">
          <a:off x="5864803" y="-1955223"/>
          <a:ext cx="455653" cy="5734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Βασικός διάδρομος μεταφορών διεθνούς εμπορίου</a:t>
          </a:r>
          <a:endParaRPr lang="el-GR" sz="1000" kern="1200" dirty="0"/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Μικρό ποσοστό επιβατικής/εμπορευματικής σιδηροδρομικής κίνησης </a:t>
          </a:r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Εξυπηρέτηση 75% πληθυσμού, κύριων ελληνικών λιμένων, δυνητική πύλη όλης της ΝΑ Ευρώπης</a:t>
          </a:r>
        </a:p>
      </dsp:txBody>
      <dsp:txXfrm rot="5400000">
        <a:off x="5864803" y="-1955223"/>
        <a:ext cx="455653" cy="5734240"/>
      </dsp:txXfrm>
    </dsp:sp>
    <dsp:sp modelId="{E7210D90-609F-45D7-AEC3-1612EDA06C72}">
      <dsp:nvSpPr>
        <dsp:cNvPr id="0" name=""/>
        <dsp:cNvSpPr/>
      </dsp:nvSpPr>
      <dsp:spPr>
        <a:xfrm>
          <a:off x="0" y="617163"/>
          <a:ext cx="3225510" cy="5894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2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Βελτίωση Αποδοτικότητας και Πολυτροπικότητας του Άξονα ΠΑΘΕ</a:t>
          </a:r>
          <a:endParaRPr lang="el-GR" sz="1100" b="1" kern="1200" dirty="0"/>
        </a:p>
      </dsp:txBody>
      <dsp:txXfrm>
        <a:off x="0" y="617163"/>
        <a:ext cx="3225510" cy="589467"/>
      </dsp:txXfrm>
    </dsp:sp>
    <dsp:sp modelId="{DFD76DCC-EC9C-47B1-A801-B7AAD445A194}">
      <dsp:nvSpPr>
        <dsp:cNvPr id="0" name=""/>
        <dsp:cNvSpPr/>
      </dsp:nvSpPr>
      <dsp:spPr>
        <a:xfrm rot="5400000">
          <a:off x="5889712" y="-1376091"/>
          <a:ext cx="417746" cy="5739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Ανεπαρκείς υποδομές </a:t>
          </a:r>
          <a:r>
            <a:rPr lang="en-GB" sz="1000" kern="1200" dirty="0">
              <a:cs typeface="Arial" panose="020B0604020202020204" pitchFamily="34" charset="0"/>
              <a:sym typeface="Wingdings" panose="05000000000000000000" pitchFamily="2" charset="2"/>
            </a:rPr>
            <a:t></a:t>
          </a:r>
          <a:r>
            <a:rPr lang="el-GR" sz="1000" kern="1200" dirty="0">
              <a:cs typeface="Arial" panose="020B0604020202020204" pitchFamily="34" charset="0"/>
            </a:rPr>
            <a:t> καθυστερήσεις και αναξιοπιστία</a:t>
          </a:r>
          <a:endParaRPr lang="el-G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Βελτίωση διεθνούς συνδεσιμότητας για την ενίσχυση εμπορικών διαδρομών</a:t>
          </a:r>
        </a:p>
      </dsp:txBody>
      <dsp:txXfrm rot="5400000">
        <a:off x="5889712" y="-1376091"/>
        <a:ext cx="417746" cy="5739845"/>
      </dsp:txXfrm>
    </dsp:sp>
    <dsp:sp modelId="{9366B351-71AD-4DBA-9450-E16FB931BBDE}">
      <dsp:nvSpPr>
        <dsp:cNvPr id="0" name=""/>
        <dsp:cNvSpPr/>
      </dsp:nvSpPr>
      <dsp:spPr>
        <a:xfrm>
          <a:off x="0" y="1232739"/>
          <a:ext cx="3228663" cy="522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3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Ενίσχυση Διεθνούς Χερσαίας Συνδεσιμότητας</a:t>
          </a:r>
          <a:endParaRPr lang="el-GR" sz="1100" b="1" kern="1200" dirty="0"/>
        </a:p>
      </dsp:txBody>
      <dsp:txXfrm>
        <a:off x="0" y="1232739"/>
        <a:ext cx="3228663" cy="522183"/>
      </dsp:txXfrm>
    </dsp:sp>
    <dsp:sp modelId="{FF302F50-41A9-481A-9BAC-336162391647}">
      <dsp:nvSpPr>
        <dsp:cNvPr id="0" name=""/>
        <dsp:cNvSpPr/>
      </dsp:nvSpPr>
      <dsp:spPr>
        <a:xfrm rot="5400000">
          <a:off x="5883756" y="-810100"/>
          <a:ext cx="417746" cy="5734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Βασικός οικονομικός τομέας με ραγδαία ανάπτυξη</a:t>
          </a:r>
          <a:endParaRPr lang="el-GR" sz="1000" kern="1200" dirty="0"/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Προβλεπόμενη επέκταση διάρκειας τουριστικής περιόδου </a:t>
          </a:r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>
              <a:cs typeface="Arial" panose="020B0604020202020204" pitchFamily="34" charset="0"/>
            </a:rPr>
            <a:t>Ανάπτυξη τουρισμού στην ηπειρωτική Ελλάδα </a:t>
          </a:r>
          <a:endParaRPr lang="el-GR" sz="1000" kern="1200" dirty="0"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Αναγκαία η βελτίωση υποδομών, επιπέδου εξυπηρέτησης</a:t>
          </a:r>
        </a:p>
      </dsp:txBody>
      <dsp:txXfrm rot="5400000">
        <a:off x="5883756" y="-810100"/>
        <a:ext cx="417746" cy="5734240"/>
      </dsp:txXfrm>
    </dsp:sp>
    <dsp:sp modelId="{8056EAB3-E03F-4D7E-92BE-DE0095AC2237}">
      <dsp:nvSpPr>
        <dsp:cNvPr id="0" name=""/>
        <dsp:cNvSpPr/>
      </dsp:nvSpPr>
      <dsp:spPr>
        <a:xfrm>
          <a:off x="0" y="1781032"/>
          <a:ext cx="3225510" cy="551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Πυλώνας 4</a:t>
          </a:r>
          <a:r>
            <a:rPr lang="el-GR" sz="1100" b="1" kern="1200" dirty="0"/>
            <a:t>: </a:t>
          </a:r>
          <a:r>
            <a:rPr lang="el-GR" sz="1100" b="1" kern="1200" dirty="0">
              <a:latin typeface="+mn-lt"/>
            </a:rPr>
            <a:t>Υποστήριξη Τομέα Τουρισμού</a:t>
          </a:r>
          <a:endParaRPr lang="el-GR" sz="1100" b="1" kern="1200" dirty="0"/>
        </a:p>
      </dsp:txBody>
      <dsp:txXfrm>
        <a:off x="0" y="1781032"/>
        <a:ext cx="3225510" cy="551974"/>
      </dsp:txXfrm>
    </dsp:sp>
    <dsp:sp modelId="{C3FC0EF4-55F5-4B29-9269-D19B94FD2A9C}">
      <dsp:nvSpPr>
        <dsp:cNvPr id="0" name=""/>
        <dsp:cNvSpPr/>
      </dsp:nvSpPr>
      <dsp:spPr>
        <a:xfrm rot="5400000">
          <a:off x="5889712" y="-249714"/>
          <a:ext cx="417746" cy="5739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Απαιτείται καλή πρόσβαση για κατοίκους και τουρίστες</a:t>
          </a:r>
          <a:endParaRPr lang="el-GR" sz="1000" kern="1200" dirty="0"/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>
              <a:cs typeface="Arial" panose="020B0604020202020204" pitchFamily="34" charset="0"/>
            </a:rPr>
            <a:t>Προβλήματα χωρητικότητας το καλοκαίρι</a:t>
          </a:r>
          <a:endParaRPr lang="el-GR" sz="1000" kern="1200" dirty="0"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8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l-GR" sz="1000" kern="1200">
              <a:cs typeface="Arial" panose="020B0604020202020204" pitchFamily="34" charset="0"/>
            </a:rPr>
            <a:t>Εξορθολογισμός συνδεσιμότητας των νησιών</a:t>
          </a:r>
          <a:endParaRPr lang="el-GR" sz="1000" kern="1200" dirty="0">
            <a:cs typeface="Arial" panose="020B0604020202020204" pitchFamily="34" charset="0"/>
          </a:endParaRPr>
        </a:p>
      </dsp:txBody>
      <dsp:txXfrm rot="5400000">
        <a:off x="5889712" y="-249714"/>
        <a:ext cx="417746" cy="5739845"/>
      </dsp:txXfrm>
    </dsp:sp>
    <dsp:sp modelId="{6CE6643B-BA8B-4B6C-9C6B-49F9BDD9BF98}">
      <dsp:nvSpPr>
        <dsp:cNvPr id="0" name=""/>
        <dsp:cNvSpPr/>
      </dsp:nvSpPr>
      <dsp:spPr>
        <a:xfrm>
          <a:off x="0" y="2359116"/>
          <a:ext cx="3228663" cy="522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Πυλώνας 5</a:t>
          </a:r>
          <a:r>
            <a:rPr lang="el-GR" sz="1100" b="1" kern="1200" dirty="0"/>
            <a:t>: </a:t>
          </a:r>
          <a:r>
            <a:rPr lang="el-GR" sz="1100" b="1" kern="1200" dirty="0">
              <a:latin typeface="+mn-lt"/>
            </a:rPr>
            <a:t>Ενίσχυση Συνδεσιμότητας Ελληνικών Νησιών</a:t>
          </a:r>
          <a:endParaRPr lang="el-GR" sz="1100" b="1" kern="1200" dirty="0"/>
        </a:p>
      </dsp:txBody>
      <dsp:txXfrm>
        <a:off x="0" y="2359116"/>
        <a:ext cx="3228663" cy="522183"/>
      </dsp:txXfrm>
    </dsp:sp>
    <dsp:sp modelId="{CF68143A-2EF3-44E7-9908-C29FA5720BB8}">
      <dsp:nvSpPr>
        <dsp:cNvPr id="0" name=""/>
        <dsp:cNvSpPr/>
      </dsp:nvSpPr>
      <dsp:spPr>
        <a:xfrm rot="5400000">
          <a:off x="5889712" y="298577"/>
          <a:ext cx="417746" cy="5739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l-GR" sz="1000" kern="1200">
              <a:cs typeface="Arial" panose="020B0604020202020204" pitchFamily="34" charset="0"/>
            </a:rPr>
            <a:t>Το νομικό πλαίσιο και οι περιορισμένες επενδύσεις </a:t>
          </a:r>
          <a:r>
            <a:rPr lang="el-GR" sz="1000" kern="1200">
              <a:cs typeface="Arial" panose="020B0604020202020204" pitchFamily="34" charset="0"/>
              <a:sym typeface="Wingdings" panose="05000000000000000000" pitchFamily="2" charset="2"/>
            </a:rPr>
            <a:t></a:t>
          </a:r>
          <a:r>
            <a:rPr lang="el-GR" sz="1000" kern="1200">
              <a:cs typeface="Arial" panose="020B0604020202020204" pitchFamily="34" charset="0"/>
            </a:rPr>
            <a:t> ανεπαρκώς ανεπτυγμένο τομέα με λίγα και μικρά εμπορευματικά κέντρα στη χώρα</a:t>
          </a:r>
          <a:endParaRPr lang="el-GR" sz="1000" kern="1200" dirty="0"/>
        </a:p>
      </dsp:txBody>
      <dsp:txXfrm rot="5400000">
        <a:off x="5889712" y="298577"/>
        <a:ext cx="417746" cy="5739845"/>
      </dsp:txXfrm>
    </dsp:sp>
    <dsp:sp modelId="{38607A5A-7C03-4B59-BD0A-C768B98157FD}">
      <dsp:nvSpPr>
        <dsp:cNvPr id="0" name=""/>
        <dsp:cNvSpPr/>
      </dsp:nvSpPr>
      <dsp:spPr>
        <a:xfrm>
          <a:off x="0" y="2907408"/>
          <a:ext cx="3228663" cy="522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6</a:t>
          </a:r>
          <a:r>
            <a:rPr lang="el-GR" sz="1100" b="1" kern="1200">
              <a:effectLst/>
              <a:latin typeface="Century Gothic"/>
              <a:ea typeface="+mn-ea"/>
              <a:cs typeface="+mn-cs"/>
            </a:rPr>
            <a:t>:</a:t>
          </a:r>
          <a:r>
            <a:rPr lang="el-GR" sz="1100" b="1" kern="1200"/>
            <a:t> </a:t>
          </a:r>
          <a:r>
            <a:rPr lang="el-GR" sz="1100" b="1" kern="1200">
              <a:latin typeface="+mn-lt"/>
            </a:rPr>
            <a:t>Βελτίωση Αποδοτικότητας του Τομέα Εφοδιαστικής Αλυσίδας</a:t>
          </a:r>
          <a:endParaRPr lang="el-GR" sz="1100" b="1" kern="1200" dirty="0"/>
        </a:p>
      </dsp:txBody>
      <dsp:txXfrm>
        <a:off x="0" y="2907408"/>
        <a:ext cx="3228663" cy="522183"/>
      </dsp:txXfrm>
    </dsp:sp>
    <dsp:sp modelId="{45E55779-AD36-404A-9CB2-726894E75978}">
      <dsp:nvSpPr>
        <dsp:cNvPr id="0" name=""/>
        <dsp:cNvSpPr/>
      </dsp:nvSpPr>
      <dsp:spPr>
        <a:xfrm rot="5400000">
          <a:off x="5883756" y="889051"/>
          <a:ext cx="417746" cy="5734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>
              <a:cs typeface="Arial" panose="020B0604020202020204" pitchFamily="34" charset="0"/>
            </a:rPr>
            <a:t>75% πληθυσμού σε αστικές περιοχές (15% της γεωγραφικής έκτασης)</a:t>
          </a:r>
          <a:endParaRPr lang="el-G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cs typeface="Arial" panose="020B0604020202020204" pitchFamily="34" charset="0"/>
            </a:rPr>
            <a:t>Βελτίωση πρόσβασης σε σταθμούς ΚΤΕΛ/λιμάνια/σιδηροδρομικούς σταθμούς </a:t>
          </a:r>
        </a:p>
      </dsp:txBody>
      <dsp:txXfrm rot="5400000">
        <a:off x="5883756" y="889051"/>
        <a:ext cx="417746" cy="5734240"/>
      </dsp:txXfrm>
    </dsp:sp>
    <dsp:sp modelId="{C9959216-1713-44D7-BD9E-7388CE6805CE}">
      <dsp:nvSpPr>
        <dsp:cNvPr id="0" name=""/>
        <dsp:cNvSpPr/>
      </dsp:nvSpPr>
      <dsp:spPr>
        <a:xfrm>
          <a:off x="0" y="3455701"/>
          <a:ext cx="3225510" cy="6009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7</a:t>
          </a:r>
          <a:r>
            <a:rPr lang="el-GR" sz="1050" b="1" kern="1200"/>
            <a:t>: </a:t>
          </a:r>
          <a:r>
            <a:rPr lang="el-GR" sz="1100" b="1" kern="1200">
              <a:cs typeface="Arial" panose="020B0604020202020204" pitchFamily="34" charset="0"/>
            </a:rPr>
            <a:t>Ανάπτυξη Αποτελεσματικού Συστήματος Αστικών/Προαστιακών Δημόσιων Συγκοινωνιών σε συνάρτηση με το Εθνικό Σύστημα Μεταφορών</a:t>
          </a:r>
          <a:endParaRPr lang="el-GR" sz="1050" b="1" kern="1200" dirty="0"/>
        </a:p>
      </dsp:txBody>
      <dsp:txXfrm>
        <a:off x="0" y="3455701"/>
        <a:ext cx="3225510" cy="600939"/>
      </dsp:txXfrm>
    </dsp:sp>
    <dsp:sp modelId="{5BA12E3B-55DF-4745-B98A-1C63C9AF8941}">
      <dsp:nvSpPr>
        <dsp:cNvPr id="0" name=""/>
        <dsp:cNvSpPr/>
      </dsp:nvSpPr>
      <dsp:spPr>
        <a:xfrm rot="5400000">
          <a:off x="5889712" y="1473919"/>
          <a:ext cx="417746" cy="5739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l-GR" sz="1000" kern="1200" dirty="0">
              <a:cs typeface="Arial" panose="020B0604020202020204" pitchFamily="34" charset="0"/>
            </a:rPr>
            <a:t>Δράσεις για βελτίωση περιφερειακής οικονομικής ανάπτυξης και κινητικότητας στην ηπειρωτική Ελλάδα (περιοχές εκτός ζώνης επιρροής ΠΑΘΕ)</a:t>
          </a:r>
          <a:endParaRPr lang="el-GR" sz="1000" kern="1200" dirty="0"/>
        </a:p>
      </dsp:txBody>
      <dsp:txXfrm rot="5400000">
        <a:off x="5889712" y="1473919"/>
        <a:ext cx="417746" cy="5739845"/>
      </dsp:txXfrm>
    </dsp:sp>
    <dsp:sp modelId="{EA0187A3-EE12-46FA-ABDE-CFBF38981C45}">
      <dsp:nvSpPr>
        <dsp:cNvPr id="0" name=""/>
        <dsp:cNvSpPr/>
      </dsp:nvSpPr>
      <dsp:spPr>
        <a:xfrm>
          <a:off x="0" y="4082750"/>
          <a:ext cx="3228663" cy="522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8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Προώθηση Περιφερειακής Κινητικότητας &amp; Ανάπτυξης</a:t>
          </a:r>
          <a:endParaRPr lang="el-GR" sz="1100" b="1" kern="1200" dirty="0"/>
        </a:p>
      </dsp:txBody>
      <dsp:txXfrm>
        <a:off x="0" y="4082750"/>
        <a:ext cx="3228663" cy="522183"/>
      </dsp:txXfrm>
    </dsp:sp>
    <dsp:sp modelId="{4997FAB1-11F0-4870-9A6E-E99F1B66DC54}">
      <dsp:nvSpPr>
        <dsp:cNvPr id="0" name=""/>
        <dsp:cNvSpPr/>
      </dsp:nvSpPr>
      <dsp:spPr>
        <a:xfrm rot="5400000">
          <a:off x="5889712" y="2022212"/>
          <a:ext cx="417746" cy="57398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el-GR" sz="1000" kern="1200">
              <a:cs typeface="Arial" panose="020B0604020202020204" pitchFamily="34" charset="0"/>
            </a:rPr>
            <a:t>Πρόσθετα έργα υποδομών για τη δημιουργία σημαντικών ευκαιριών ανάπτυξης </a:t>
          </a:r>
          <a:endParaRPr lang="el-G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>
              <a:cs typeface="Arial" panose="020B0604020202020204" pitchFamily="34" charset="0"/>
            </a:rPr>
            <a:t>Εστίαση στις σιδηροδρομικές μεταφορές</a:t>
          </a:r>
          <a:endParaRPr lang="el-GR" sz="1000" kern="1200" dirty="0">
            <a:cs typeface="Arial" panose="020B0604020202020204" pitchFamily="34" charset="0"/>
          </a:endParaRPr>
        </a:p>
      </dsp:txBody>
      <dsp:txXfrm rot="5400000">
        <a:off x="5889712" y="2022212"/>
        <a:ext cx="417746" cy="5739845"/>
      </dsp:txXfrm>
    </dsp:sp>
    <dsp:sp modelId="{217AEC0A-3494-4F1F-8E33-0CBA5E5BCA81}">
      <dsp:nvSpPr>
        <dsp:cNvPr id="0" name=""/>
        <dsp:cNvSpPr/>
      </dsp:nvSpPr>
      <dsp:spPr>
        <a:xfrm>
          <a:off x="0" y="4631043"/>
          <a:ext cx="3228663" cy="5221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rPr>
            <a:t>Πυλώνας 9</a:t>
          </a:r>
          <a:r>
            <a:rPr lang="el-GR" sz="1100" b="1" kern="1200"/>
            <a:t>: </a:t>
          </a:r>
          <a:r>
            <a:rPr lang="el-GR" sz="1100" b="1" kern="1200">
              <a:latin typeface="+mn-lt"/>
            </a:rPr>
            <a:t>Διερεύνηση Μελλοντικών Ευκαιριών</a:t>
          </a:r>
          <a:endParaRPr lang="el-GR" sz="1100" b="1" kern="1200" dirty="0"/>
        </a:p>
      </dsp:txBody>
      <dsp:txXfrm>
        <a:off x="0" y="4631043"/>
        <a:ext cx="3228663" cy="522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>
              <a:latin typeface="Arial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E0AD9-80AB-1E45-8022-BC173FDFA3F0}" type="datetimeFigureOut">
              <a:rPr lang="fr-FR" smtClean="0">
                <a:latin typeface="Arial"/>
              </a:rPr>
              <a:pPr/>
              <a:t>26/06/2019</a:t>
            </a:fld>
            <a:endParaRPr lang="fr-FR">
              <a:latin typeface="Arial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2FD38-6EA8-9747-B29D-F84D351BAD74}" type="slidenum">
              <a:rPr lang="fr-FR" smtClean="0">
                <a:latin typeface="Arial"/>
              </a:rPr>
              <a:pPr/>
              <a:t>‹#›</a:t>
            </a:fld>
            <a:endParaRPr lang="fr-FR">
              <a:latin typeface="Arial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2606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2CB5BA92-F5DB-8D43-B18D-94417EB14C27}" type="datetimeFigureOut">
              <a:rPr lang="fr-FR" smtClean="0"/>
              <a:pPr/>
              <a:t>26/06/2019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1" y="4343401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2BC606EC-E56A-264D-9CE0-336742329AA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979130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00827" rtl="0" eaLnBrk="1" latinLnBrk="0" hangingPunct="1">
      <a:defRPr sz="1100" kern="1200">
        <a:solidFill>
          <a:schemeClr val="tx1"/>
        </a:solidFill>
        <a:latin typeface="Arial"/>
        <a:ea typeface="+mn-ea"/>
        <a:cs typeface="+mn-cs"/>
      </a:defRPr>
    </a:lvl1pPr>
    <a:lvl2pPr marL="400827" algn="l" defTabSz="400827" rtl="0" eaLnBrk="1" latinLnBrk="0" hangingPunct="1">
      <a:defRPr sz="1100" kern="1200">
        <a:solidFill>
          <a:schemeClr val="tx1"/>
        </a:solidFill>
        <a:latin typeface="Arial"/>
        <a:ea typeface="+mn-ea"/>
        <a:cs typeface="+mn-cs"/>
      </a:defRPr>
    </a:lvl2pPr>
    <a:lvl3pPr marL="801654" algn="l" defTabSz="400827" rtl="0" eaLnBrk="1" latinLnBrk="0" hangingPunct="1">
      <a:defRPr sz="1100" kern="1200">
        <a:solidFill>
          <a:schemeClr val="tx1"/>
        </a:solidFill>
        <a:latin typeface="Arial"/>
        <a:ea typeface="+mn-ea"/>
        <a:cs typeface="+mn-cs"/>
      </a:defRPr>
    </a:lvl3pPr>
    <a:lvl4pPr marL="1202482" algn="l" defTabSz="400827" rtl="0" eaLnBrk="1" latinLnBrk="0" hangingPunct="1">
      <a:defRPr sz="1100" kern="1200">
        <a:solidFill>
          <a:schemeClr val="tx1"/>
        </a:solidFill>
        <a:latin typeface="Arial"/>
        <a:ea typeface="+mn-ea"/>
        <a:cs typeface="+mn-cs"/>
      </a:defRPr>
    </a:lvl4pPr>
    <a:lvl5pPr marL="1603309" algn="l" defTabSz="400827" rtl="0" eaLnBrk="1" latinLnBrk="0" hangingPunct="1">
      <a:defRPr sz="1100" kern="1200">
        <a:solidFill>
          <a:schemeClr val="tx1"/>
        </a:solidFill>
        <a:latin typeface="Arial"/>
        <a:ea typeface="+mn-ea"/>
        <a:cs typeface="+mn-cs"/>
      </a:defRPr>
    </a:lvl5pPr>
    <a:lvl6pPr marL="2004136" algn="l" defTabSz="40082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04963" algn="l" defTabSz="40082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05791" algn="l" defTabSz="40082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06618" algn="l" defTabSz="400827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92473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606EC-E56A-264D-9CE0-336742329AAB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Introduction to Transport Policy Workshop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82171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606EC-E56A-264D-9CE0-336742329AAB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Introduction to Transport Policy Workshop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80628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606EC-E56A-264D-9CE0-336742329AAB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Introduction to Transport Policy Workshop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96699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606EC-E56A-264D-9CE0-336742329AAB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Introduction to Transport Policy Workshop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07339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606EC-E56A-264D-9CE0-336742329A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363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Introduction to Transport Policy Workshop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2622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606EC-E56A-264D-9CE0-336742329AAB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95832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606EC-E56A-264D-9CE0-336742329A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363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Introduction to Transport Policy Workshop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882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606EC-E56A-264D-9CE0-336742329A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363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Introduction to Transport Policy Workshop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830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606EC-E56A-264D-9CE0-336742329AA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363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08/02/2017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4363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Introduction to Transport Policy Workshop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268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Looking a bit deeper in the results: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51244-C571-4753-980F-0AB735B38CC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241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92473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>
            <a:spLocks/>
          </p:cNvSpPr>
          <p:nvPr userDrawn="1"/>
        </p:nvSpPr>
        <p:spPr>
          <a:xfrm>
            <a:off x="0" y="1080000"/>
            <a:ext cx="9144000" cy="1152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42294" y="1812410"/>
            <a:ext cx="6118226" cy="253916"/>
          </a:xfrm>
        </p:spPr>
        <p:txBody>
          <a:bodyPr>
            <a:spAutoFit/>
          </a:bodyPr>
          <a:lstStyle>
            <a:lvl1pPr marL="0" indent="0" algn="r">
              <a:buNone/>
              <a:defRPr sz="1800" b="0">
                <a:solidFill>
                  <a:srgbClr val="ABC100"/>
                </a:solidFill>
              </a:defRPr>
            </a:lvl1pPr>
            <a:lvl2pPr marL="400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6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ou date</a:t>
            </a:r>
          </a:p>
        </p:txBody>
      </p:sp>
      <p:sp>
        <p:nvSpPr>
          <p:cNvPr id="11" name="Espace réservé pour une image  4"/>
          <p:cNvSpPr>
            <a:spLocks noGrp="1"/>
          </p:cNvSpPr>
          <p:nvPr>
            <p:ph type="pic" sz="quarter" idx="10"/>
          </p:nvPr>
        </p:nvSpPr>
        <p:spPr>
          <a:xfrm>
            <a:off x="0" y="2232000"/>
            <a:ext cx="9144000" cy="3351506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1402" y="1385050"/>
            <a:ext cx="4901184" cy="430887"/>
          </a:xfrm>
          <a:solidFill>
            <a:srgbClr val="04617B"/>
          </a:solidFill>
        </p:spPr>
        <p:txBody>
          <a:bodyPr wrap="square" lIns="72000" rIns="72000" anchor="b" anchorCtr="0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et modifiez 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7357958" y="3761901"/>
            <a:ext cx="3255565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342952322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5310" y="1374608"/>
            <a:ext cx="6813770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73463" y="2012950"/>
            <a:ext cx="4317999" cy="961802"/>
          </a:xfrm>
        </p:spPr>
        <p:txBody>
          <a:bodyPr/>
          <a:lstStyle>
            <a:lvl1pPr marL="365125" indent="-3651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Wingdings" charset="2"/>
              <a:buAutoNum type="arabicPlain"/>
              <a:defRPr sz="1800" cap="all">
                <a:solidFill>
                  <a:schemeClr val="tx2"/>
                </a:solidFill>
              </a:defRPr>
            </a:lvl1pPr>
            <a:lvl2pPr marL="0" indent="0">
              <a:buFont typeface="Wingdings" charset="2"/>
              <a:buNone/>
              <a:defRPr sz="1800">
                <a:solidFill>
                  <a:schemeClr val="tx2"/>
                </a:solidFill>
              </a:defRPr>
            </a:lvl2pPr>
            <a:lvl3pPr marL="620713" indent="-174625">
              <a:spcAft>
                <a:spcPts val="0"/>
              </a:spcAft>
              <a:buClr>
                <a:schemeClr val="accent1"/>
              </a:buClr>
              <a:buFont typeface="Lucida Grande"/>
              <a:buChar char="│"/>
              <a:defRPr i="0">
                <a:solidFill>
                  <a:srgbClr val="04617B"/>
                </a:solidFill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2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251331120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15392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2625" y="40024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377837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0" y="1073368"/>
            <a:ext cx="9147175" cy="52266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65368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4800F91-85BB-438D-8878-97C9D4897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377838"/>
            <a:ext cx="2575904" cy="49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87902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0" y="1924732"/>
            <a:ext cx="9147175" cy="437525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181673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-10" y="414068"/>
            <a:ext cx="1397480" cy="8798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252625" y="1377735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xmlns="" val="235351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1" y="1800000"/>
            <a:ext cx="6877107" cy="1498872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724133318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(Text&amp;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0" y="1800000"/>
            <a:ext cx="6877107" cy="72755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>
          <a:xfrm>
            <a:off x="1366780" y="2546831"/>
            <a:ext cx="6877107" cy="3745844"/>
          </a:xfrm>
        </p:spPr>
        <p:txBody>
          <a:bodyPr/>
          <a:lstStyle>
            <a:lvl1pPr>
              <a:defRPr sz="18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8724470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F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00000"/>
            <a:ext cx="9143999" cy="4487687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59685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890623867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F_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610100" y="6292675"/>
            <a:ext cx="45339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15"/>
          </p:nvPr>
        </p:nvSpPr>
        <p:spPr>
          <a:xfrm>
            <a:off x="0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5" name="Espace réservé pour une image  8"/>
          <p:cNvSpPr>
            <a:spLocks noGrp="1"/>
          </p:cNvSpPr>
          <p:nvPr>
            <p:ph type="pic" sz="quarter" idx="16"/>
          </p:nvPr>
        </p:nvSpPr>
        <p:spPr>
          <a:xfrm>
            <a:off x="4614862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162642" y="394735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1345365741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_TEXT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226"/>
            <a:ext cx="3308350" cy="4229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4938889" y="1800226"/>
            <a:ext cx="4205112" cy="449245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75053238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_TEXT_1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4"/>
          </p:nvPr>
        </p:nvSpPr>
        <p:spPr>
          <a:xfrm>
            <a:off x="4938888" y="1800000"/>
            <a:ext cx="4205112" cy="44988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000"/>
            <a:ext cx="3307115" cy="42354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9512902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_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63662" y="1800000"/>
            <a:ext cx="3280995" cy="42089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938890" y="1800000"/>
            <a:ext cx="3303410" cy="420899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311127810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44171"/>
            <a:ext cx="9143999" cy="4443516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790171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38632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</a:t>
            </a:r>
            <a:r>
              <a:rPr lang="ru-RU" dirty="0"/>
              <a:t>РАПОРПР</a:t>
            </a:r>
          </a:p>
          <a:p>
            <a:pPr lvl="0"/>
            <a:r>
              <a:rPr lang="fr-FR" dirty="0"/>
              <a:t>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539503548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xmlns="" val="2048322244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UN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5156935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5662706"/>
            <a:ext cx="9144000" cy="11952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/>
          </p:nvPr>
        </p:nvSpPr>
        <p:spPr>
          <a:xfrm>
            <a:off x="1138238" y="1960773"/>
            <a:ext cx="3413883" cy="929485"/>
          </a:xfrm>
        </p:spPr>
        <p:txBody>
          <a:bodyPr/>
          <a:lstStyle>
            <a:lvl1pPr>
              <a:defRPr sz="2000" b="1" spc="300">
                <a:latin typeface="+mn-lt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 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4932040" y="1986179"/>
            <a:ext cx="3512734" cy="656590"/>
          </a:xfrm>
        </p:spPr>
        <p:txBody>
          <a:bodyPr/>
          <a:lstStyle>
            <a:lvl1pPr>
              <a:defRPr lang="fr-FR" sz="2000" b="1" kern="1200" spc="3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245310" y="138192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774" y="5883281"/>
            <a:ext cx="684000" cy="781035"/>
          </a:xfrm>
          <a:prstGeom prst="rect">
            <a:avLst/>
          </a:prstGeom>
        </p:spPr>
      </p:pic>
      <p:sp>
        <p:nvSpPr>
          <p:cNvPr id="13" name="ZoneTexte 12"/>
          <p:cNvSpPr txBox="1"/>
          <p:nvPr userDrawn="1"/>
        </p:nvSpPr>
        <p:spPr>
          <a:xfrm>
            <a:off x="-13056" y="4940492"/>
            <a:ext cx="916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www.egis-group.com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42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-192118"/>
            <a:ext cx="9144000" cy="705011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>
            <a:spLocks/>
          </p:cNvSpPr>
          <p:nvPr userDrawn="1"/>
        </p:nvSpPr>
        <p:spPr>
          <a:xfrm>
            <a:off x="0" y="228600"/>
            <a:ext cx="9171192" cy="1578585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5706338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995054" y="1388973"/>
            <a:ext cx="5786965" cy="249299"/>
          </a:xfrm>
        </p:spPr>
        <p:txBody>
          <a:bodyPr wrap="square">
            <a:spAutoFit/>
          </a:bodyPr>
          <a:lstStyle>
            <a:lvl1pPr marL="0" indent="0" algn="r">
              <a:buNone/>
              <a:defRPr sz="1800" b="0">
                <a:solidFill>
                  <a:srgbClr val="ABC100"/>
                </a:solidFill>
              </a:defRPr>
            </a:lvl1pPr>
            <a:lvl2pPr marL="400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6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ou date</a:t>
            </a:r>
          </a:p>
        </p:txBody>
      </p:sp>
      <p:sp>
        <p:nvSpPr>
          <p:cNvPr id="11" name="Espace réservé pour une image  4"/>
          <p:cNvSpPr>
            <a:spLocks noGrp="1"/>
          </p:cNvSpPr>
          <p:nvPr>
            <p:ph type="pic" sz="quarter" idx="10"/>
          </p:nvPr>
        </p:nvSpPr>
        <p:spPr>
          <a:xfrm>
            <a:off x="-9499" y="1807185"/>
            <a:ext cx="9144000" cy="3776321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 userDrawn="1"/>
        </p:nvSpPr>
        <p:spPr>
          <a:xfrm>
            <a:off x="-12613" y="958029"/>
            <a:ext cx="9144000" cy="562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>
          <a:xfrm>
            <a:off x="249614" y="784921"/>
            <a:ext cx="4619554" cy="430887"/>
          </a:xfrm>
          <a:solidFill>
            <a:srgbClr val="04617B"/>
          </a:solidFill>
        </p:spPr>
        <p:txBody>
          <a:bodyPr wrap="square" lIns="72000" rIns="72000" anchor="ctr" anchorCtr="0">
            <a:spAutoFit/>
          </a:bodyPr>
          <a:lstStyle>
            <a:lvl1pPr algn="l">
              <a:lnSpc>
                <a:spcPct val="100000"/>
              </a:lnSpc>
              <a:defRPr sz="2800" b="1" cap="all" spc="300"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et modifiez 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7357958" y="3761901"/>
            <a:ext cx="3255565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016700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 sz="1800" dirty="0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15392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2628" y="400251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377845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solidFill>
                <a:schemeClr val="tx2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21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4" y="1073375"/>
            <a:ext cx="9147175" cy="332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14666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65368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xmlns="" val="2051109623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0" y="1080000"/>
            <a:ext cx="9144000" cy="1152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42294" y="1812410"/>
            <a:ext cx="6118226" cy="253916"/>
          </a:xfrm>
        </p:spPr>
        <p:txBody>
          <a:bodyPr>
            <a:spAutoFit/>
          </a:bodyPr>
          <a:lstStyle>
            <a:lvl1pPr marL="0" indent="0" algn="r">
              <a:buNone/>
              <a:defRPr sz="1800" b="0">
                <a:solidFill>
                  <a:srgbClr val="ABC100"/>
                </a:solidFill>
              </a:defRPr>
            </a:lvl1pPr>
            <a:lvl2pPr marL="400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6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ou date</a:t>
            </a:r>
          </a:p>
        </p:txBody>
      </p:sp>
      <p:sp>
        <p:nvSpPr>
          <p:cNvPr id="11" name="Espace réservé pour une image  4"/>
          <p:cNvSpPr>
            <a:spLocks noGrp="1"/>
          </p:cNvSpPr>
          <p:nvPr>
            <p:ph type="pic" sz="quarter" idx="10"/>
          </p:nvPr>
        </p:nvSpPr>
        <p:spPr>
          <a:xfrm>
            <a:off x="0" y="2232000"/>
            <a:ext cx="9144000" cy="3351506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1402" y="1385050"/>
            <a:ext cx="4901184" cy="430887"/>
          </a:xfrm>
          <a:solidFill>
            <a:srgbClr val="04617B"/>
          </a:solidFill>
        </p:spPr>
        <p:txBody>
          <a:bodyPr wrap="square" lIns="72000" rIns="72000" anchor="b" anchorCtr="0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et modifiez 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7357958" y="3761901"/>
            <a:ext cx="3255565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038" y="5743555"/>
            <a:ext cx="5582042" cy="112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5" name="Rectangle 14"/>
          <p:cNvSpPr>
            <a:spLocks/>
          </p:cNvSpPr>
          <p:nvPr userDrawn="1"/>
        </p:nvSpPr>
        <p:spPr>
          <a:xfrm>
            <a:off x="0" y="1080000"/>
            <a:ext cx="9144000" cy="1152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038" y="5743555"/>
            <a:ext cx="5582042" cy="112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2952322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5310" y="1374608"/>
            <a:ext cx="6813770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73463" y="2012950"/>
            <a:ext cx="4317999" cy="961802"/>
          </a:xfrm>
        </p:spPr>
        <p:txBody>
          <a:bodyPr/>
          <a:lstStyle>
            <a:lvl1pPr marL="365125" indent="-3651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Wingdings" charset="2"/>
              <a:buAutoNum type="arabicPlain"/>
              <a:defRPr sz="1800" cap="all">
                <a:solidFill>
                  <a:schemeClr val="tx2"/>
                </a:solidFill>
              </a:defRPr>
            </a:lvl1pPr>
            <a:lvl2pPr marL="0" indent="0">
              <a:buFont typeface="Wingdings" charset="2"/>
              <a:buNone/>
              <a:defRPr sz="1800">
                <a:solidFill>
                  <a:schemeClr val="tx2"/>
                </a:solidFill>
              </a:defRPr>
            </a:lvl2pPr>
            <a:lvl3pPr marL="620713" indent="-174625">
              <a:spcAft>
                <a:spcPts val="0"/>
              </a:spcAft>
              <a:buClr>
                <a:schemeClr val="accent1"/>
              </a:buClr>
              <a:buFont typeface="Lucida Grande"/>
              <a:buChar char="│"/>
              <a:defRPr i="0">
                <a:solidFill>
                  <a:srgbClr val="04617B"/>
                </a:solidFill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2"/>
            <a:r>
              <a:rPr lang="fr-FR" dirty="0"/>
              <a:t>Deuxième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099" y="5876495"/>
            <a:ext cx="64563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099" y="5876495"/>
            <a:ext cx="64563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1331120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80656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2625" y="62773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377837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513" y="6457913"/>
            <a:ext cx="720725" cy="25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0" y="1205552"/>
            <a:ext cx="9147175" cy="50944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14666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09755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6377837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513" y="6457913"/>
            <a:ext cx="720725" cy="25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 userDrawn="1"/>
        </p:nvSpPr>
        <p:spPr>
          <a:xfrm>
            <a:off x="0" y="181673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879022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0" y="1924732"/>
            <a:ext cx="9147175" cy="437525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14666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81673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-10" y="414068"/>
            <a:ext cx="1397480" cy="8798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252625" y="1377735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0" y="181673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-10" y="414068"/>
            <a:ext cx="1397480" cy="8798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5351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1" y="1800000"/>
            <a:ext cx="6877107" cy="1498872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724133318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(Text&amp;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0" y="1800000"/>
            <a:ext cx="6877107" cy="72755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>
          <a:xfrm>
            <a:off x="1366780" y="2546831"/>
            <a:ext cx="6877107" cy="3745844"/>
          </a:xfrm>
        </p:spPr>
        <p:txBody>
          <a:bodyPr/>
          <a:lstStyle>
            <a:lvl1pPr>
              <a:defRPr sz="18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87244701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REF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00000"/>
            <a:ext cx="9143999" cy="4487687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59685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>
            <a:off x="6058728" y="6047465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890623867"/>
      </p:ext>
    </p:extLst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REF_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10100" y="6292675"/>
            <a:ext cx="45339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15"/>
          </p:nvPr>
        </p:nvSpPr>
        <p:spPr>
          <a:xfrm>
            <a:off x="0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5" name="Espace réservé pour une image  8"/>
          <p:cNvSpPr>
            <a:spLocks noGrp="1"/>
          </p:cNvSpPr>
          <p:nvPr>
            <p:ph type="pic" sz="quarter" idx="16"/>
          </p:nvPr>
        </p:nvSpPr>
        <p:spPr>
          <a:xfrm>
            <a:off x="4614862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162642" y="394735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610100" y="6292675"/>
            <a:ext cx="45339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45365741"/>
      </p:ext>
    </p:extLst>
  </p:cSld>
  <p:clrMapOvr>
    <a:masterClrMapping/>
  </p:clrMapOvr>
  <p:transition spd="slow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_TEXT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226"/>
            <a:ext cx="3308350" cy="4229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4938889" y="1800226"/>
            <a:ext cx="4205112" cy="449245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0532380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_TEXT_1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4"/>
          </p:nvPr>
        </p:nvSpPr>
        <p:spPr>
          <a:xfrm>
            <a:off x="4938888" y="1800000"/>
            <a:ext cx="4205112" cy="44988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000"/>
            <a:ext cx="3307115" cy="42354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9512902"/>
      </p:ext>
    </p:extLst>
  </p:cSld>
  <p:clrMapOvr>
    <a:masterClrMapping/>
  </p:clrMapOvr>
  <p:transition spd="slow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NTENT_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63662" y="1800000"/>
            <a:ext cx="3280995" cy="42089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938890" y="1800000"/>
            <a:ext cx="3303410" cy="420899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31112781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44171"/>
            <a:ext cx="9143999" cy="4443516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790171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38632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</a:t>
            </a:r>
            <a:r>
              <a:rPr lang="ru-RU" dirty="0"/>
              <a:t>РАПОРПР</a:t>
            </a:r>
          </a:p>
          <a:p>
            <a:pPr lvl="0"/>
            <a:r>
              <a:rPr lang="fr-FR" dirty="0"/>
              <a:t>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790171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39503548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xmlns="" val="2048322244"/>
      </p:ext>
    </p:extLst>
  </p:cSld>
  <p:clrMapOvr>
    <a:masterClrMapping/>
  </p:clrMapOvr>
  <p:transition spd="slow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UN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51569355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5662706"/>
            <a:ext cx="9144000" cy="11952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/>
          </p:nvPr>
        </p:nvSpPr>
        <p:spPr>
          <a:xfrm>
            <a:off x="1138238" y="1960773"/>
            <a:ext cx="3413883" cy="929485"/>
          </a:xfrm>
        </p:spPr>
        <p:txBody>
          <a:bodyPr/>
          <a:lstStyle>
            <a:lvl1pPr>
              <a:defRPr sz="2000" b="1" spc="300">
                <a:latin typeface="+mn-lt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 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4932040" y="1986179"/>
            <a:ext cx="3512734" cy="656590"/>
          </a:xfrm>
        </p:spPr>
        <p:txBody>
          <a:bodyPr/>
          <a:lstStyle>
            <a:lvl1pPr>
              <a:defRPr lang="fr-FR" sz="2000" b="1" kern="1200" spc="3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245310" y="138192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774" y="5883281"/>
            <a:ext cx="684000" cy="78103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-13056" y="4940492"/>
            <a:ext cx="916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www.egis-group.com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 userDrawn="1"/>
        </p:nvSpPr>
        <p:spPr>
          <a:xfrm>
            <a:off x="0" y="5662706"/>
            <a:ext cx="9144000" cy="11952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774" y="5883281"/>
            <a:ext cx="684000" cy="781035"/>
          </a:xfrm>
          <a:prstGeom prst="rect">
            <a:avLst/>
          </a:prstGeom>
        </p:spPr>
      </p:pic>
      <p:sp>
        <p:nvSpPr>
          <p:cNvPr id="24" name="ZoneTexte 23"/>
          <p:cNvSpPr txBox="1"/>
          <p:nvPr userDrawn="1"/>
        </p:nvSpPr>
        <p:spPr>
          <a:xfrm>
            <a:off x="-13056" y="4940492"/>
            <a:ext cx="916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www.egis-group.com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42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0" y="1080000"/>
            <a:ext cx="9144000" cy="1152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342294" y="1812410"/>
            <a:ext cx="6118226" cy="253916"/>
          </a:xfrm>
        </p:spPr>
        <p:txBody>
          <a:bodyPr>
            <a:spAutoFit/>
          </a:bodyPr>
          <a:lstStyle>
            <a:lvl1pPr marL="0" indent="0" algn="r">
              <a:buNone/>
              <a:defRPr sz="1800" b="0">
                <a:solidFill>
                  <a:srgbClr val="ABC100"/>
                </a:solidFill>
              </a:defRPr>
            </a:lvl1pPr>
            <a:lvl2pPr marL="400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6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ou date</a:t>
            </a:r>
          </a:p>
        </p:txBody>
      </p:sp>
      <p:sp>
        <p:nvSpPr>
          <p:cNvPr id="11" name="Espace réservé pour une image  4"/>
          <p:cNvSpPr>
            <a:spLocks noGrp="1"/>
          </p:cNvSpPr>
          <p:nvPr>
            <p:ph type="pic" sz="quarter" idx="10"/>
          </p:nvPr>
        </p:nvSpPr>
        <p:spPr>
          <a:xfrm>
            <a:off x="0" y="2232000"/>
            <a:ext cx="9144000" cy="3351506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1402" y="1385050"/>
            <a:ext cx="4901184" cy="430887"/>
          </a:xfrm>
          <a:solidFill>
            <a:srgbClr val="04617B"/>
          </a:solidFill>
        </p:spPr>
        <p:txBody>
          <a:bodyPr wrap="square" lIns="72000" rIns="72000" anchor="b" anchorCtr="0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et modifiez </a:t>
            </a:r>
          </a:p>
        </p:txBody>
      </p:sp>
      <p:sp>
        <p:nvSpPr>
          <p:cNvPr id="1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7357958" y="3761901"/>
            <a:ext cx="3255565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038" y="5743555"/>
            <a:ext cx="5582042" cy="112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5" name="Rectangle 14"/>
          <p:cNvSpPr>
            <a:spLocks/>
          </p:cNvSpPr>
          <p:nvPr userDrawn="1"/>
        </p:nvSpPr>
        <p:spPr>
          <a:xfrm>
            <a:off x="0" y="1080000"/>
            <a:ext cx="9144000" cy="1152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8000" bIns="144000" rtlCol="0" anchor="b">
            <a:noAutofit/>
          </a:bodyPr>
          <a:lstStyle/>
          <a:p>
            <a:pPr marR="0" lvl="0" indent="0" algn="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kern="0" cap="none" spc="30" normalizeH="0" baseline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Arial"/>
              <a:cs typeface="Arial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9038" y="5743555"/>
            <a:ext cx="5582042" cy="112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2952322"/>
      </p:ext>
    </p:extLst>
  </p:cSld>
  <p:clrMapOvr>
    <a:masterClrMapping/>
  </p:clrMapOvr>
  <p:transition spd="slow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45310" y="1374608"/>
            <a:ext cx="6813770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73463" y="2012950"/>
            <a:ext cx="4317999" cy="961802"/>
          </a:xfrm>
        </p:spPr>
        <p:txBody>
          <a:bodyPr/>
          <a:lstStyle>
            <a:lvl1pPr marL="365125" indent="-36512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Wingdings" charset="2"/>
              <a:buAutoNum type="arabicPlain"/>
              <a:defRPr sz="1800" cap="all">
                <a:solidFill>
                  <a:schemeClr val="tx2"/>
                </a:solidFill>
              </a:defRPr>
            </a:lvl1pPr>
            <a:lvl2pPr marL="0" indent="0">
              <a:buFont typeface="Wingdings" charset="2"/>
              <a:buNone/>
              <a:defRPr sz="1800">
                <a:solidFill>
                  <a:schemeClr val="tx2"/>
                </a:solidFill>
              </a:defRPr>
            </a:lvl2pPr>
            <a:lvl3pPr marL="620713" indent="-174625">
              <a:spcAft>
                <a:spcPts val="0"/>
              </a:spcAft>
              <a:buClr>
                <a:schemeClr val="accent1"/>
              </a:buClr>
              <a:buFont typeface="Lucida Grande"/>
              <a:buChar char="│"/>
              <a:defRPr i="0">
                <a:solidFill>
                  <a:srgbClr val="04617B"/>
                </a:solidFill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2"/>
            <a:r>
              <a:rPr lang="fr-FR" dirty="0"/>
              <a:t>Deuxième niveau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099" y="5876495"/>
            <a:ext cx="64563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5099" y="5876495"/>
            <a:ext cx="64563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1331120"/>
      </p:ext>
    </p:extLst>
  </p:cSld>
  <p:clrMapOvr>
    <a:masterClrMapping/>
  </p:clrMapOvr>
  <p:transition spd="slow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80656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2625" y="62773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377837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513" y="6457913"/>
            <a:ext cx="720725" cy="25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0" y="1205552"/>
            <a:ext cx="9147175" cy="50944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14666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097552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-3114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lt1"/>
              </a:solidFill>
              <a:latin typeface="+mn-lt"/>
              <a:ea typeface="Arial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1094240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0" y="6377837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3513" y="6457913"/>
            <a:ext cx="720725" cy="25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0" y="6299990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 userDrawn="1"/>
        </p:nvSpPr>
        <p:spPr>
          <a:xfrm>
            <a:off x="0" y="1374950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879022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44924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14666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056456"/>
            <a:ext cx="9144000" cy="10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-4239" y="172019"/>
            <a:ext cx="1397480" cy="8798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3"/>
          <p:cNvSpPr>
            <a:spLocks noGrp="1"/>
          </p:cNvSpPr>
          <p:nvPr>
            <p:ph type="title"/>
          </p:nvPr>
        </p:nvSpPr>
        <p:spPr>
          <a:xfrm>
            <a:off x="252625" y="566089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75519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535115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_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1" y="1800000"/>
            <a:ext cx="6877107" cy="1498872"/>
          </a:xfrm>
        </p:spPr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bg2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724133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(Text&amp;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0" y="1800000"/>
            <a:ext cx="6877107" cy="727556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>
          <a:xfrm>
            <a:off x="1366780" y="2546831"/>
            <a:ext cx="6877107" cy="3745844"/>
          </a:xfrm>
        </p:spPr>
        <p:txBody>
          <a:bodyPr/>
          <a:lstStyle>
            <a:lvl1pPr>
              <a:defRPr sz="18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87244701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REF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00000"/>
            <a:ext cx="9143999" cy="4487687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59685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>
            <a:off x="6058728" y="6047465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890623867"/>
      </p:ext>
    </p:extLst>
  </p:cSld>
  <p:clrMapOvr>
    <a:masterClrMapping/>
  </p:clrMapOvr>
  <p:transition spd="slow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REF_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10100" y="6292675"/>
            <a:ext cx="45339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15"/>
          </p:nvPr>
        </p:nvSpPr>
        <p:spPr>
          <a:xfrm>
            <a:off x="0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5" name="Espace réservé pour une image  8"/>
          <p:cNvSpPr>
            <a:spLocks noGrp="1"/>
          </p:cNvSpPr>
          <p:nvPr>
            <p:ph type="pic" sz="quarter" idx="16"/>
          </p:nvPr>
        </p:nvSpPr>
        <p:spPr>
          <a:xfrm>
            <a:off x="4614862" y="1800000"/>
            <a:ext cx="4529138" cy="44892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162642" y="394735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610100" y="6292675"/>
            <a:ext cx="45339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45365741"/>
      </p:ext>
    </p:extLst>
  </p:cSld>
  <p:clrMapOvr>
    <a:masterClrMapping/>
  </p:clrMapOvr>
  <p:transition spd="slow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_TEXT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226"/>
            <a:ext cx="3308350" cy="4229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4938889" y="1800226"/>
            <a:ext cx="4205112" cy="4492450"/>
          </a:xfrm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764992" y="3929706"/>
            <a:ext cx="4428690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50532380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_TEXT_1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4"/>
          </p:nvPr>
        </p:nvSpPr>
        <p:spPr>
          <a:xfrm>
            <a:off x="4938888" y="1800000"/>
            <a:ext cx="4205112" cy="44988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800000"/>
            <a:ext cx="3307115" cy="42354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 userDrawn="1"/>
        </p:nvSpPr>
        <p:spPr>
          <a:xfrm>
            <a:off x="4938889" y="6292675"/>
            <a:ext cx="4205112" cy="794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9512902"/>
      </p:ext>
    </p:extLst>
  </p:cSld>
  <p:clrMapOvr>
    <a:masterClrMapping/>
  </p:clrMapOvr>
  <p:transition spd="slow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NTENT_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63662" y="1800000"/>
            <a:ext cx="3280995" cy="42089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938890" y="1800000"/>
            <a:ext cx="3303410" cy="420899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311127810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0" y="1844171"/>
            <a:ext cx="9143999" cy="4443516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347810" y="1505764"/>
            <a:ext cx="7630739" cy="225703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790171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6038632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</a:t>
            </a:r>
            <a:r>
              <a:rPr lang="ru-RU" dirty="0"/>
              <a:t>РАПОРПР</a:t>
            </a:r>
          </a:p>
          <a:p>
            <a:pPr lvl="0"/>
            <a:r>
              <a:rPr lang="fr-FR" dirty="0"/>
              <a:t>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790171"/>
            <a:ext cx="9144000" cy="54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39503548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xmlns="" val="2048322244"/>
      </p:ext>
    </p:extLst>
  </p:cSld>
  <p:clrMapOvr>
    <a:masterClrMapping/>
  </p:clrMapOvr>
  <p:transition spd="slow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UN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51569355"/>
      </p:ext>
    </p:extLst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5662706"/>
            <a:ext cx="9144000" cy="11952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/>
          </p:nvPr>
        </p:nvSpPr>
        <p:spPr>
          <a:xfrm>
            <a:off x="1138238" y="1960773"/>
            <a:ext cx="3413883" cy="929485"/>
          </a:xfrm>
        </p:spPr>
        <p:txBody>
          <a:bodyPr/>
          <a:lstStyle>
            <a:lvl1pPr>
              <a:defRPr sz="2000" b="1" spc="300">
                <a:latin typeface="+mn-lt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 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4932040" y="1986179"/>
            <a:ext cx="3512734" cy="656590"/>
          </a:xfrm>
        </p:spPr>
        <p:txBody>
          <a:bodyPr/>
          <a:lstStyle>
            <a:lvl1pPr>
              <a:defRPr lang="fr-FR" sz="2000" b="1" kern="1200" spc="3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71463" indent="-185738">
              <a:defRPr sz="1600" i="1">
                <a:latin typeface="+mn-lt"/>
              </a:defRPr>
            </a:lvl2pPr>
          </a:lstStyle>
          <a:p>
            <a:pPr lvl="0"/>
            <a:r>
              <a:rPr lang="fr-FR" dirty="0"/>
              <a:t>Cliquez pour modifier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245310" y="1381923"/>
            <a:ext cx="6185521" cy="430887"/>
          </a:xfrm>
          <a:solidFill>
            <a:schemeClr val="bg1"/>
          </a:solidFill>
        </p:spPr>
        <p:txBody>
          <a:bodyPr wrap="none" lIns="72000" rIns="72000" anchor="b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774" y="5883281"/>
            <a:ext cx="684000" cy="781035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-13056" y="4940492"/>
            <a:ext cx="916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www.egis-group.com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479779"/>
            <a:ext cx="663222" cy="60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 userDrawn="1"/>
        </p:nvSpPr>
        <p:spPr>
          <a:xfrm>
            <a:off x="0" y="5662706"/>
            <a:ext cx="9144000" cy="11952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5879" y="5951230"/>
            <a:ext cx="1792665" cy="6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 userDrawn="1"/>
        </p:nvSpPr>
        <p:spPr>
          <a:xfrm>
            <a:off x="0" y="5583506"/>
            <a:ext cx="9144000" cy="7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 userDrawn="1"/>
        </p:nvSpPr>
        <p:spPr>
          <a:xfrm>
            <a:off x="0" y="1577118"/>
            <a:ext cx="9144000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774" y="5883281"/>
            <a:ext cx="684000" cy="781035"/>
          </a:xfrm>
          <a:prstGeom prst="rect">
            <a:avLst/>
          </a:prstGeom>
        </p:spPr>
      </p:pic>
      <p:sp>
        <p:nvSpPr>
          <p:cNvPr id="24" name="ZoneTexte 23"/>
          <p:cNvSpPr txBox="1"/>
          <p:nvPr userDrawn="1"/>
        </p:nvSpPr>
        <p:spPr>
          <a:xfrm>
            <a:off x="-13056" y="4940492"/>
            <a:ext cx="9163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www.egis-group.com</a:t>
            </a:r>
            <a:endParaRPr lang="en-US" sz="36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42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6373813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532440" cy="450988"/>
          </a:xfrm>
          <a:prstGeom prst="rect">
            <a:avLst/>
          </a:prstGeom>
          <a:noFill/>
        </p:spPr>
        <p:txBody>
          <a:bodyPr vert="horz" lIns="72000" tIns="0" rIns="63122" bIns="0" rtlCol="0" anchor="ctr" anchorCtr="0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6781" y="1800000"/>
            <a:ext cx="6877107" cy="150348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6820694" y="6598456"/>
            <a:ext cx="257175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>
            <a:off x="8114506" y="6598455"/>
            <a:ext cx="257175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0" y="620688"/>
            <a:ext cx="611560" cy="4509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482600" y="653189"/>
            <a:ext cx="0" cy="385986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6292675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074122" y="6470662"/>
            <a:ext cx="35774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National  Transport Plan of</a:t>
            </a:r>
            <a:r>
              <a:rPr lang="fr-FR" sz="900" baseline="0" dirty="0">
                <a:solidFill>
                  <a:schemeClr val="bg1"/>
                </a:solidFill>
                <a:latin typeface="Century Gothic" panose="020B0502020202020204" pitchFamily="34" charset="0"/>
              </a:rPr>
              <a:t> Greece</a:t>
            </a:r>
            <a:endParaRPr lang="fr-FR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948488" y="6472933"/>
            <a:ext cx="1298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30/01/2019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47320" y="6470661"/>
            <a:ext cx="651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34203F2-DB19-445B-92D4-1819EB7A7322}" type="slidenum">
              <a:rPr lang="fr-FR" sz="9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83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1" r:id="rId3"/>
    <p:sldLayoutId id="2147483676" r:id="rId4"/>
    <p:sldLayoutId id="2147483652" r:id="rId5"/>
    <p:sldLayoutId id="2147483665" r:id="rId6"/>
    <p:sldLayoutId id="2147483663" r:id="rId7"/>
    <p:sldLayoutId id="2147483664" r:id="rId8"/>
    <p:sldLayoutId id="2147483654" r:id="rId9"/>
    <p:sldLayoutId id="2147483667" r:id="rId10"/>
    <p:sldLayoutId id="2147483655" r:id="rId11"/>
    <p:sldLayoutId id="2147483674" r:id="rId12"/>
    <p:sldLayoutId id="2147483656" r:id="rId13"/>
    <p:sldLayoutId id="2147483657" r:id="rId14"/>
    <p:sldLayoutId id="2147483673" r:id="rId15"/>
    <p:sldLayoutId id="2147483710" r:id="rId16"/>
    <p:sldLayoutId id="2147483711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400827" rtl="0" eaLnBrk="1" latinLnBrk="0" hangingPunct="1">
        <a:spcBef>
          <a:spcPct val="0"/>
        </a:spcBef>
        <a:buNone/>
        <a:defRPr sz="2800" kern="1200" cap="all" spc="1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Tx/>
        <a:buNone/>
        <a:defRPr sz="24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1pPr>
      <a:lvl2pPr marL="720725" indent="-26670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130000"/>
        <a:buFont typeface="Lucida Grande"/>
        <a:buChar char="|"/>
        <a:defRPr sz="20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2pPr>
      <a:lvl3pPr marL="1001713" indent="-201613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Wingdings" charset="2"/>
        <a:buChar char="§"/>
        <a:defRPr sz="1800" i="1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3pPr>
      <a:lvl4pPr marL="1402895" indent="-200414" algn="l" defTabSz="400827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Arial"/>
          <a:ea typeface="+mn-ea"/>
          <a:cs typeface="+mn-cs"/>
        </a:defRPr>
      </a:lvl4pPr>
      <a:lvl5pPr marL="1803723" indent="-200414" algn="l" defTabSz="400827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Arial"/>
          <a:ea typeface="+mn-ea"/>
          <a:cs typeface="+mn-cs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6373813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532440" cy="450988"/>
          </a:xfrm>
          <a:prstGeom prst="rect">
            <a:avLst/>
          </a:prstGeom>
          <a:noFill/>
        </p:spPr>
        <p:txBody>
          <a:bodyPr vert="horz" lIns="72000" tIns="0" rIns="63122" bIns="0" rtlCol="0" anchor="ctr" anchorCtr="0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6781" y="1800000"/>
            <a:ext cx="6877107" cy="150348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6820694" y="6598456"/>
            <a:ext cx="257175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>
            <a:off x="8114506" y="6598455"/>
            <a:ext cx="257175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0" y="620688"/>
            <a:ext cx="611560" cy="4509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482600" y="653189"/>
            <a:ext cx="0" cy="385986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6292675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074122" y="6470662"/>
            <a:ext cx="35774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National  Transport Plan of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900" baseline="0" err="1">
                <a:solidFill>
                  <a:schemeClr val="bg1"/>
                </a:solidFill>
                <a:latin typeface="Century Gothic" panose="020B0502020202020204" pitchFamily="34" charset="0"/>
              </a:rPr>
              <a:t>Turkey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– Survey Methodology</a:t>
            </a:r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948488" y="6472933"/>
            <a:ext cx="1298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05/02/2016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47320" y="6470661"/>
            <a:ext cx="651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34203F2-DB19-445B-92D4-1819EB7A7322}" type="slidenum">
              <a:rPr lang="fr-FR" sz="9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6373813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rot="5400000">
            <a:off x="6820694" y="6598456"/>
            <a:ext cx="257175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>
            <a:off x="8114506" y="6598455"/>
            <a:ext cx="257175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620688"/>
            <a:ext cx="611560" cy="4509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482600" y="653189"/>
            <a:ext cx="0" cy="385986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6292675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074122" y="6470662"/>
            <a:ext cx="35774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National  Transport Plan of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900" baseline="0" err="1">
                <a:solidFill>
                  <a:schemeClr val="bg1"/>
                </a:solidFill>
                <a:latin typeface="Century Gothic" panose="020B0502020202020204" pitchFamily="34" charset="0"/>
              </a:rPr>
              <a:t>Turkey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– Survey Methodology</a:t>
            </a:r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948488" y="6472933"/>
            <a:ext cx="1298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05/02/2016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247320" y="6470661"/>
            <a:ext cx="651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34203F2-DB19-445B-92D4-1819EB7A7322}" type="slidenum">
              <a:rPr lang="fr-FR" sz="9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83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400827" rtl="0" eaLnBrk="1" latinLnBrk="0" hangingPunct="1">
        <a:spcBef>
          <a:spcPct val="0"/>
        </a:spcBef>
        <a:buNone/>
        <a:defRPr sz="2800" kern="1200" cap="all" spc="1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Tx/>
        <a:buNone/>
        <a:defRPr sz="24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1pPr>
      <a:lvl2pPr marL="720725" indent="-26670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130000"/>
        <a:buFont typeface="Lucida Grande"/>
        <a:buChar char="|"/>
        <a:defRPr sz="20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2pPr>
      <a:lvl3pPr marL="1001713" indent="-201613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Wingdings" charset="2"/>
        <a:buChar char="§"/>
        <a:defRPr sz="1800" i="1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3pPr>
      <a:lvl4pPr marL="1402895" indent="-200414" algn="l" defTabSz="400827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Arial"/>
          <a:ea typeface="+mn-ea"/>
          <a:cs typeface="+mn-cs"/>
        </a:defRPr>
      </a:lvl4pPr>
      <a:lvl5pPr marL="1803723" indent="-200414" algn="l" defTabSz="400827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Arial"/>
          <a:ea typeface="+mn-ea"/>
          <a:cs typeface="+mn-cs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6373813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532440" cy="450988"/>
          </a:xfrm>
          <a:prstGeom prst="rect">
            <a:avLst/>
          </a:prstGeom>
          <a:noFill/>
        </p:spPr>
        <p:txBody>
          <a:bodyPr vert="horz" lIns="72000" tIns="0" rIns="63122" bIns="0" rtlCol="0" anchor="ctr" anchorCtr="0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6781" y="1800000"/>
            <a:ext cx="6877107" cy="150348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6820694" y="6598456"/>
            <a:ext cx="257175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>
            <a:off x="8114506" y="6598455"/>
            <a:ext cx="257175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0" y="620688"/>
            <a:ext cx="611560" cy="4509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482600" y="653189"/>
            <a:ext cx="0" cy="385986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6292675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074122" y="6470662"/>
            <a:ext cx="35774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National  Transport Plan of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900" baseline="0" err="1">
                <a:solidFill>
                  <a:schemeClr val="bg1"/>
                </a:solidFill>
                <a:latin typeface="Century Gothic" panose="020B0502020202020204" pitchFamily="34" charset="0"/>
              </a:rPr>
              <a:t>Turkey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– Survey Methodology</a:t>
            </a:r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948488" y="6472933"/>
            <a:ext cx="1298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05/02/2016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47320" y="6470661"/>
            <a:ext cx="651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34203F2-DB19-445B-92D4-1819EB7A7322}" type="slidenum">
              <a:rPr lang="fr-FR" sz="9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6373813"/>
            <a:ext cx="9144000" cy="48418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rot="5400000">
            <a:off x="6820694" y="6598456"/>
            <a:ext cx="257175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rot="5400000">
            <a:off x="8114506" y="6598455"/>
            <a:ext cx="257175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620688"/>
            <a:ext cx="611560" cy="4509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482600" y="653189"/>
            <a:ext cx="0" cy="385986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0" y="6292675"/>
            <a:ext cx="9144000" cy="792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074122" y="6470662"/>
            <a:ext cx="35774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National  Transport Plan of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900" baseline="0" err="1">
                <a:solidFill>
                  <a:schemeClr val="bg1"/>
                </a:solidFill>
                <a:latin typeface="Century Gothic" panose="020B0502020202020204" pitchFamily="34" charset="0"/>
              </a:rPr>
              <a:t>Turkey</a:t>
            </a:r>
            <a:r>
              <a:rPr lang="fr-FR" sz="900" baseline="0">
                <a:solidFill>
                  <a:schemeClr val="bg1"/>
                </a:solidFill>
                <a:latin typeface="Century Gothic" panose="020B0502020202020204" pitchFamily="34" charset="0"/>
              </a:rPr>
              <a:t> – Survey Methodology</a:t>
            </a:r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6948488" y="6472933"/>
            <a:ext cx="12988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Century Gothic" panose="020B0502020202020204" pitchFamily="34" charset="0"/>
              </a:rPr>
              <a:t>05/02/2016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8247320" y="6470661"/>
            <a:ext cx="651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34203F2-DB19-445B-92D4-1819EB7A7322}" type="slidenum">
              <a:rPr lang="fr-FR" sz="900" smtClean="0">
                <a:solidFill>
                  <a:schemeClr val="bg1"/>
                </a:solidFill>
                <a:latin typeface="Century Gothic" panose="020B0502020202020204" pitchFamily="34" charset="0"/>
              </a:rPr>
              <a:pPr algn="ctr"/>
              <a:t>‹#›</a:t>
            </a:fld>
            <a:endParaRPr lang="fr-FR" sz="9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83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400827" rtl="0" eaLnBrk="1" latinLnBrk="0" hangingPunct="1">
        <a:spcBef>
          <a:spcPct val="0"/>
        </a:spcBef>
        <a:buNone/>
        <a:defRPr sz="2800" kern="1200" cap="all" spc="1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Tx/>
        <a:buNone/>
        <a:defRPr sz="24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1pPr>
      <a:lvl2pPr marL="720725" indent="-266700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130000"/>
        <a:buFont typeface="Lucida Grande"/>
        <a:buChar char="|"/>
        <a:defRPr sz="20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2pPr>
      <a:lvl3pPr marL="1001713" indent="-201613" algn="l" defTabSz="400827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Wingdings" charset="2"/>
        <a:buChar char="§"/>
        <a:defRPr sz="1800" i="1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3pPr>
      <a:lvl4pPr marL="1402895" indent="-200414" algn="l" defTabSz="400827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Arial"/>
          <a:ea typeface="+mn-ea"/>
          <a:cs typeface="+mn-cs"/>
        </a:defRPr>
      </a:lvl4pPr>
      <a:lvl5pPr marL="1803723" indent="-200414" algn="l" defTabSz="400827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Arial"/>
          <a:ea typeface="+mn-ea"/>
          <a:cs typeface="+mn-cs"/>
        </a:defRPr>
      </a:lvl5pPr>
      <a:lvl6pPr marL="2204550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377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6204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032" indent="-200414" algn="l" defTabSz="40082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827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54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482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309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4136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963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791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618" algn="l" defTabSz="40082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4.svg"/><Relationship Id="rId4" Type="http://schemas.openxmlformats.org/officeDocument/2006/relationships/image" Target="../media/image20.png"/><Relationship Id="rId9" Type="http://schemas.openxmlformats.org/officeDocument/2006/relationships/image" Target="../media/image28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s-titre 15"/>
          <p:cNvSpPr>
            <a:spLocks noGrp="1"/>
          </p:cNvSpPr>
          <p:nvPr>
            <p:ph type="subTitle" idx="1"/>
          </p:nvPr>
        </p:nvSpPr>
        <p:spPr>
          <a:xfrm>
            <a:off x="2746032" y="5399491"/>
            <a:ext cx="3766783" cy="249299"/>
          </a:xfrm>
        </p:spPr>
        <p:txBody>
          <a:bodyPr/>
          <a:lstStyle/>
          <a:p>
            <a:pPr algn="ctr"/>
            <a:r>
              <a:rPr lang="el-GR" b="1" dirty="0"/>
              <a:t>Ιούνιος </a:t>
            </a:r>
            <a:r>
              <a:rPr lang="en-GB" b="1" dirty="0"/>
              <a:t>2019</a:t>
            </a:r>
            <a:r>
              <a:rPr lang="el-GR" b="1" dirty="0"/>
              <a:t> - Αθήνα</a:t>
            </a:r>
            <a:endParaRPr lang="en-GB" b="1" dirty="0"/>
          </a:p>
        </p:txBody>
      </p:sp>
      <p:sp>
        <p:nvSpPr>
          <p:cNvPr id="5" name="Espace réservé du texte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copyright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4404" y="1892859"/>
            <a:ext cx="8330041" cy="340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13">
            <a:extLst>
              <a:ext uri="{FF2B5EF4-FFF2-40B4-BE49-F238E27FC236}">
                <a16:creationId xmlns:a16="http://schemas.microsoft.com/office/drawing/2014/main" xmlns="" id="{683CB8E6-9A3C-4181-94D6-9BF2DCCF8619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56192" y="5945193"/>
            <a:ext cx="829548" cy="59706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46BDA70E-392E-4341-9C3E-1E7817CEA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503742" y="5945193"/>
            <a:ext cx="2600273" cy="6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677BDF5-AA0C-4CCC-9E05-A4925CB4D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5802547"/>
            <a:ext cx="5451567" cy="1055453"/>
          </a:xfrm>
          <a:prstGeom prst="rect">
            <a:avLst/>
          </a:prstGeom>
        </p:spPr>
      </p:pic>
      <p:sp>
        <p:nvSpPr>
          <p:cNvPr id="10" name="Titre 14">
            <a:extLst>
              <a:ext uri="{FF2B5EF4-FFF2-40B4-BE49-F238E27FC236}">
                <a16:creationId xmlns:a16="http://schemas.microsoft.com/office/drawing/2014/main" xmlns="" id="{8FE47CB6-C716-4DDA-B6A9-A6C442319639}"/>
              </a:ext>
            </a:extLst>
          </p:cNvPr>
          <p:cNvSpPr txBox="1">
            <a:spLocks/>
          </p:cNvSpPr>
          <p:nvPr/>
        </p:nvSpPr>
        <p:spPr>
          <a:xfrm>
            <a:off x="161502" y="339437"/>
            <a:ext cx="8820995" cy="1231106"/>
          </a:xfrm>
          <a:prstGeom prst="rect">
            <a:avLst/>
          </a:prstGeom>
          <a:solidFill>
            <a:srgbClr val="04617B"/>
          </a:solidFill>
        </p:spPr>
        <p:txBody>
          <a:bodyPr vert="horz" wrap="square" lIns="72000" tIns="0" rIns="72000" bIns="0" rtlCol="0" anchor="ctr" anchorCtr="0">
            <a:spAutoFit/>
          </a:bodyPr>
          <a:lstStyle>
            <a:lvl1pPr algn="l" defTabSz="4008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 cap="all" spc="300">
                <a:solidFill>
                  <a:srgbClr val="FFFFF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dirty="0"/>
              <a:t>ΕΘΝΙΚΟ ΣΤΡΑΤΗΓΙΚΟ ΣΧΕΔΙΟ ΜΕΤΑΦΟΡΩΝ</a:t>
            </a:r>
            <a:r>
              <a:rPr lang="en-GB" dirty="0"/>
              <a:t/>
            </a:r>
            <a:br>
              <a:rPr lang="en-GB" dirty="0"/>
            </a:br>
            <a:r>
              <a:rPr lang="el-GR" sz="2400" i="1" cap="none" dirty="0">
                <a:solidFill>
                  <a:srgbClr val="92D050"/>
                </a:solidFill>
              </a:rPr>
              <a:t>Συνοπτική παρουσίαση</a:t>
            </a:r>
            <a:endParaRPr lang="en-GB" sz="2400" i="1" cap="none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3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Στοχοσ και αποτελεσματα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F871030-095C-4404-BF91-8C386F3ED5AF}"/>
              </a:ext>
            </a:extLst>
          </p:cNvPr>
          <p:cNvSpPr/>
          <p:nvPr/>
        </p:nvSpPr>
        <p:spPr>
          <a:xfrm>
            <a:off x="195503" y="1537588"/>
            <a:ext cx="875299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defTabSz="436381"/>
            <a:endParaRPr lang="en-US" sz="2000" dirty="0">
              <a:solidFill>
                <a:srgbClr val="566000"/>
              </a:solidFill>
              <a:latin typeface="Century Gothic"/>
            </a:endParaRPr>
          </a:p>
          <a:p>
            <a:pPr defTabSz="436381"/>
            <a:r>
              <a:rPr lang="el-GR" sz="2000" u="sng" dirty="0">
                <a:solidFill>
                  <a:srgbClr val="566000"/>
                </a:solidFill>
                <a:latin typeface="Century Gothic"/>
              </a:rPr>
              <a:t>Γενικός Στόχος</a:t>
            </a:r>
            <a:r>
              <a:rPr lang="en-US" sz="2000" dirty="0">
                <a:solidFill>
                  <a:srgbClr val="566000"/>
                </a:solidFill>
                <a:latin typeface="Century Gothic"/>
              </a:rPr>
              <a:t>: </a:t>
            </a:r>
            <a:endParaRPr lang="el-GR" sz="2000" dirty="0">
              <a:solidFill>
                <a:srgbClr val="566000"/>
              </a:solidFill>
              <a:latin typeface="Century Gothic"/>
            </a:endParaRPr>
          </a:p>
          <a:p>
            <a:pPr defTabSz="436381"/>
            <a:r>
              <a:rPr lang="el-GR" sz="2000" dirty="0">
                <a:solidFill>
                  <a:prstClr val="black"/>
                </a:solidFill>
                <a:latin typeface="Century Gothic"/>
              </a:rPr>
              <a:t>Ανάπτυξη ενός Εθνικού Στρατηγικού Σχεδίου Μεταφορών με το οποίο θα τεκμηριώνονται μελλοντικές πολιτικές και επενδύσεις στον τομέα των μεταφορών</a:t>
            </a:r>
            <a:endParaRPr lang="en-GB" sz="2000" dirty="0">
              <a:solidFill>
                <a:prstClr val="black"/>
              </a:solidFill>
              <a:latin typeface="Century Gothic"/>
            </a:endParaRPr>
          </a:p>
          <a:p>
            <a:pPr indent="-457200" defTabSz="436381"/>
            <a:endParaRPr lang="el-GR" sz="2000" dirty="0">
              <a:solidFill>
                <a:prstClr val="black"/>
              </a:solidFill>
              <a:latin typeface="Century Gothic"/>
            </a:endParaRPr>
          </a:p>
          <a:p>
            <a:pPr indent="-457200" defTabSz="436381"/>
            <a:endParaRPr lang="en-GB" sz="2000" dirty="0">
              <a:solidFill>
                <a:prstClr val="black"/>
              </a:solidFill>
              <a:latin typeface="Century Gothic"/>
            </a:endParaRPr>
          </a:p>
          <a:p>
            <a:pPr indent="-457200" defTabSz="436381"/>
            <a:r>
              <a:rPr lang="el-GR" sz="2000" u="sng" dirty="0">
                <a:solidFill>
                  <a:srgbClr val="566000"/>
                </a:solidFill>
                <a:latin typeface="Century Gothic"/>
              </a:rPr>
              <a:t>Αναμενόμενα αποτελέσματα</a:t>
            </a:r>
            <a:r>
              <a:rPr lang="en-US" sz="2000" u="sng" dirty="0">
                <a:solidFill>
                  <a:srgbClr val="566000"/>
                </a:solidFill>
                <a:latin typeface="Century Gothic"/>
              </a:rPr>
              <a:t>: </a:t>
            </a:r>
          </a:p>
          <a:p>
            <a:pPr marL="285750" indent="-285750" defTabSz="436381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prstClr val="black"/>
                </a:solidFill>
                <a:latin typeface="Century Gothic"/>
              </a:rPr>
              <a:t>Στρατηγικό Σχέδιο Μεταφορών </a:t>
            </a:r>
            <a:r>
              <a:rPr lang="en-US" sz="2000" dirty="0">
                <a:solidFill>
                  <a:prstClr val="black"/>
                </a:solidFill>
                <a:latin typeface="Century Gothic"/>
              </a:rPr>
              <a:t>2027 </a:t>
            </a:r>
            <a:r>
              <a:rPr lang="el-GR" sz="2000" dirty="0">
                <a:solidFill>
                  <a:prstClr val="black"/>
                </a:solidFill>
                <a:latin typeface="Century Gothic"/>
              </a:rPr>
              <a:t>και</a:t>
            </a:r>
            <a:r>
              <a:rPr lang="en-US" sz="2000" dirty="0">
                <a:solidFill>
                  <a:prstClr val="black"/>
                </a:solidFill>
                <a:latin typeface="Century Gothic"/>
              </a:rPr>
              <a:t> 2037</a:t>
            </a:r>
            <a:endParaRPr lang="en-US" dirty="0">
              <a:solidFill>
                <a:prstClr val="black"/>
              </a:solidFill>
              <a:latin typeface="Century Gothic"/>
            </a:endParaRPr>
          </a:p>
          <a:p>
            <a:pPr marL="285750" indent="-285750" defTabSz="436381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prstClr val="black"/>
                </a:solidFill>
                <a:latin typeface="Century Gothic"/>
              </a:rPr>
              <a:t>Απαραίτητα υποστηρικτικά εργαλεία σχεδιασμού</a:t>
            </a:r>
            <a:endParaRPr lang="fr-FR" sz="2000" dirty="0">
              <a:solidFill>
                <a:prstClr val="black"/>
              </a:solidFill>
              <a:latin typeface="Century Gothic"/>
            </a:endParaRPr>
          </a:p>
          <a:p>
            <a:pPr marL="285750" indent="-285750" defTabSz="436381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prstClr val="black"/>
                </a:solidFill>
                <a:latin typeface="Century Gothic"/>
              </a:rPr>
              <a:t>Δραστηριότητες ανάπτυξης ικανοτήτων                       </a:t>
            </a:r>
            <a:r>
              <a:rPr lang="el-GR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Μέρος</a:t>
            </a:r>
            <a:r>
              <a:rPr lang="fr-FR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</a:t>
            </a:r>
            <a:endParaRPr lang="en-US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xmlns="" id="{D17E9A76-5EF0-4497-AC50-3DAA8D7082D1}"/>
              </a:ext>
            </a:extLst>
          </p:cNvPr>
          <p:cNvSpPr/>
          <p:nvPr/>
        </p:nvSpPr>
        <p:spPr>
          <a:xfrm>
            <a:off x="6579758" y="4017817"/>
            <a:ext cx="304800" cy="599721"/>
          </a:xfrm>
          <a:prstGeom prst="rightBrace">
            <a:avLst>
              <a:gd name="adj1" fmla="val 27083"/>
              <a:gd name="adj2" fmla="val 5333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l-GR" dirty="0"/>
              <a:t>                           </a:t>
            </a:r>
            <a:r>
              <a:rPr lang="el-GR" dirty="0">
                <a:solidFill>
                  <a:schemeClr val="accent1"/>
                </a:solidFill>
              </a:rPr>
              <a:t>Μέρος Α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F6417537-B3B6-4F27-8053-DA1309831834}"/>
              </a:ext>
            </a:extLst>
          </p:cNvPr>
          <p:cNvCxnSpPr>
            <a:cxnSpLocks/>
          </p:cNvCxnSpPr>
          <p:nvPr/>
        </p:nvCxnSpPr>
        <p:spPr>
          <a:xfrm>
            <a:off x="6345382" y="4802909"/>
            <a:ext cx="5668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5816956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F0AFBE7C-5A64-4A12-B071-968717F6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7206635" cy="430887"/>
          </a:xfrm>
        </p:spPr>
        <p:txBody>
          <a:bodyPr/>
          <a:lstStyle/>
          <a:p>
            <a:r>
              <a:rPr lang="el-GR" dirty="0"/>
              <a:t>ΔΙΑΓΡΑΜΜΑ ΔΡΑΣΤΗΡΙΟΤΗΤΩΝ </a:t>
            </a:r>
            <a:r>
              <a:rPr lang="el-GR" sz="2000" dirty="0"/>
              <a:t>1/2</a:t>
            </a:r>
            <a:endParaRPr lang="el-G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6B0C2D3-492F-4D6E-915B-9C46A9830F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419350" y="1133474"/>
            <a:ext cx="6398720" cy="50987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95D454-167D-44D8-87E2-AE53E9C4A248}"/>
              </a:ext>
            </a:extLst>
          </p:cNvPr>
          <p:cNvSpPr txBox="1"/>
          <p:nvPr/>
        </p:nvSpPr>
        <p:spPr>
          <a:xfrm>
            <a:off x="171450" y="1457325"/>
            <a:ext cx="1790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Μέρος Α:</a:t>
            </a:r>
            <a:r>
              <a:rPr lang="el-GR" dirty="0"/>
              <a:t> Ανάπτυξη Εθνικού Στρατηγικού Σχεδίου Μεταφορών &amp; Μοντέλου Μετακινήσεων</a:t>
            </a:r>
          </a:p>
        </p:txBody>
      </p:sp>
    </p:spTree>
    <p:extLst>
      <p:ext uri="{BB962C8B-B14F-4D97-AF65-F5344CB8AC3E}">
        <p14:creationId xmlns:p14="http://schemas.microsoft.com/office/powerpoint/2010/main" xmlns="" val="104674671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8CE7B35D-B925-4F02-A8C5-7AC679749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6515740" cy="430887"/>
          </a:xfrm>
        </p:spPr>
        <p:txBody>
          <a:bodyPr/>
          <a:lstStyle/>
          <a:p>
            <a:r>
              <a:rPr lang="en-US" dirty="0"/>
              <a:t>Work breakdown structure</a:t>
            </a:r>
            <a:endParaRPr lang="el-GR" dirty="0"/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xmlns="" id="{66F68F81-02B5-4DBE-B69E-DB5AB18CE80F}"/>
              </a:ext>
            </a:extLst>
          </p:cNvPr>
          <p:cNvSpPr txBox="1">
            <a:spLocks/>
          </p:cNvSpPr>
          <p:nvPr/>
        </p:nvSpPr>
        <p:spPr>
          <a:xfrm>
            <a:off x="252625" y="400243"/>
            <a:ext cx="7201825" cy="43088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72000" tIns="0" rIns="72000" bIns="0" rtlCol="0" anchor="b" anchorCtr="0">
            <a:spAutoFit/>
          </a:bodyPr>
          <a:lstStyle>
            <a:lvl1pPr algn="l" defTabSz="4008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/>
              <a:t>ΔΙΑΓΡΑΜΜΑ ΔΡΑΣΤΗΡΙΟΤΗΤΩΝ</a:t>
            </a:r>
            <a:r>
              <a:rPr lang="el-GR" sz="2000" dirty="0">
                <a:solidFill>
                  <a:srgbClr val="ABC100"/>
                </a:solidFill>
              </a:rPr>
              <a:t> 2/2</a:t>
            </a:r>
            <a:endParaRPr lang="el-G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D1F300E-4B9D-4C3E-9D81-EA875B21FE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057129" y="1085850"/>
            <a:ext cx="3810396" cy="5194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8C5ADC4-1A1C-46CE-80C7-333AC08FC6A8}"/>
              </a:ext>
            </a:extLst>
          </p:cNvPr>
          <p:cNvSpPr txBox="1"/>
          <p:nvPr/>
        </p:nvSpPr>
        <p:spPr>
          <a:xfrm>
            <a:off x="600075" y="1397675"/>
            <a:ext cx="1790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Μέρος Β:</a:t>
            </a:r>
            <a:r>
              <a:rPr lang="el-GR" dirty="0"/>
              <a:t> Υποστήριξη για τη δημιουργία Μονάδας Στρατηγικού Σχεδιασμού</a:t>
            </a:r>
          </a:p>
        </p:txBody>
      </p:sp>
    </p:spTree>
    <p:extLst>
      <p:ext uri="{BB962C8B-B14F-4D97-AF65-F5344CB8AC3E}">
        <p14:creationId xmlns:p14="http://schemas.microsoft.com/office/powerpoint/2010/main" xmlns="" val="123918863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2625" y="400243"/>
            <a:ext cx="8091492" cy="430887"/>
          </a:xfrm>
        </p:spPr>
        <p:txBody>
          <a:bodyPr/>
          <a:lstStyle/>
          <a:p>
            <a:r>
              <a:rPr lang="el-GR"/>
              <a:t>Μεθοδολογια αναπτυξησ σεναριων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D4D8460F-7E48-4056-862B-9C8E28574A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62088606"/>
              </p:ext>
            </p:extLst>
          </p:nvPr>
        </p:nvGraphicFramePr>
        <p:xfrm>
          <a:off x="99391" y="1247913"/>
          <a:ext cx="8945217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45028305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2625" y="400243"/>
            <a:ext cx="5376005" cy="430887"/>
          </a:xfrm>
        </p:spPr>
        <p:txBody>
          <a:bodyPr/>
          <a:lstStyle/>
          <a:p>
            <a:r>
              <a:rPr lang="el-GR"/>
              <a:t>Προσδιορισμοσ μετρων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309" y="1310228"/>
            <a:ext cx="88853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sz="2000" b="1" u="sng" dirty="0"/>
              <a:t>Βασικός Στόχος</a:t>
            </a:r>
            <a:r>
              <a:rPr lang="el-GR" sz="2000" dirty="0"/>
              <a:t>: Επίτευξη των Στρατηγικών Στόχων </a:t>
            </a:r>
            <a:r>
              <a:rPr lang="en-GB" sz="2000" dirty="0"/>
              <a:t>(</a:t>
            </a:r>
            <a:r>
              <a:rPr lang="el-GR" sz="2000" dirty="0"/>
              <a:t>ΣΣ</a:t>
            </a:r>
            <a:r>
              <a:rPr lang="en-GB" sz="2000" dirty="0"/>
              <a:t>) </a:t>
            </a:r>
            <a:r>
              <a:rPr lang="el-GR" sz="2000" dirty="0"/>
              <a:t>όπως ορίζονται από τη Συγγραφή Υποχρεώσεων, οι οποίοι </a:t>
            </a:r>
            <a:r>
              <a:rPr lang="el-GR" sz="2000" b="1" dirty="0"/>
              <a:t>συνδέουν τον τομεακό σχεδιασμό με την εθνική αναπτυξιακή στρατηγική</a:t>
            </a:r>
            <a:r>
              <a:rPr lang="el-GR" sz="2000" dirty="0"/>
              <a:t>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l-GR" sz="2000" dirty="0"/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r>
              <a:rPr lang="el-GR" sz="2000" dirty="0"/>
              <a:t>Ενίσχυση Οικονομικής Ανάπτυξης και Αποδοτικότητας</a:t>
            </a:r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endParaRPr lang="el-GR" sz="2000" dirty="0"/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r>
              <a:rPr lang="el-GR" sz="2000" dirty="0"/>
              <a:t>Ενίσχυση Περιφερειακής και Διεθνούς Συνδεσιμότητας Μεταφορών</a:t>
            </a:r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endParaRPr lang="en-GB" sz="2000" dirty="0"/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r>
              <a:rPr lang="el-GR" sz="2000" dirty="0"/>
              <a:t>Διασφάλιση Περιβαλλοντικής Βιωσιμότητας </a:t>
            </a:r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endParaRPr lang="el-GR" sz="2000" dirty="0"/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r>
              <a:rPr lang="el-GR" sz="2000" dirty="0"/>
              <a:t>Ενίσχυση Προσβασιμότητας και Κοινωνικής Ένταξης Πολιτών </a:t>
            </a:r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endParaRPr lang="el-GR" sz="2000" dirty="0"/>
          </a:p>
          <a:p>
            <a:pPr marL="893581" lvl="1" indent="-457200">
              <a:buClr>
                <a:schemeClr val="accent1"/>
              </a:buClr>
              <a:buSzPct val="95000"/>
              <a:buFont typeface="+mj-lt"/>
              <a:buAutoNum type="arabicPeriod"/>
            </a:pPr>
            <a:r>
              <a:rPr lang="el-GR" sz="2000" dirty="0"/>
              <a:t>Διασφάλιση Ασφάλειας και Προστασίας στις Μεταφορές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388329730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9A156-9925-4442-93F3-6F763A03E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4685111" cy="430887"/>
          </a:xfrm>
        </p:spPr>
        <p:txBody>
          <a:bodyPr/>
          <a:lstStyle/>
          <a:p>
            <a:r>
              <a:rPr lang="el-GR"/>
              <a:t>Στρατηγικοι Πυλωνεσ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6B548306-85B5-4856-94BB-1C230A23DE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07155398"/>
              </p:ext>
            </p:extLst>
          </p:nvPr>
        </p:nvGraphicFramePr>
        <p:xfrm>
          <a:off x="101599" y="1099127"/>
          <a:ext cx="8968509" cy="5153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810197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625" y="458045"/>
            <a:ext cx="4991285" cy="430887"/>
          </a:xfrm>
        </p:spPr>
        <p:txBody>
          <a:bodyPr/>
          <a:lstStyle/>
          <a:p>
            <a:r>
              <a:rPr lang="el-GR" dirty="0"/>
              <a:t>Αξιολογηση σεναριων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77767" y="1231572"/>
            <a:ext cx="8610718" cy="43948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24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20725" indent="-26670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30000"/>
              <a:buFont typeface="Lucida Grande"/>
              <a:buChar char="|"/>
              <a:defRPr sz="20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001713" indent="-201613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charset="2"/>
              <a:buChar char="§"/>
              <a:defRPr sz="1800" i="1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402895" indent="-200414" algn="l" defTabSz="400827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03723" indent="-200414" algn="l" defTabSz="400827" rtl="0" eaLnBrk="1" latinLnBrk="0" hangingPunct="1">
              <a:spcBef>
                <a:spcPct val="20000"/>
              </a:spcBef>
              <a:buFont typeface="Arial"/>
              <a:buChar char="»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04550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5377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6204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032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>
                <a:solidFill>
                  <a:schemeClr val="tx1"/>
                </a:solidFill>
              </a:rPr>
              <a:t>Τα εναλλακτικά σενάρια αξιολογήθηκαν συγκρινόμενα με το Σενάριο Βάσης μέσω</a:t>
            </a:r>
            <a:r>
              <a:rPr lang="en-GB" sz="2000" dirty="0">
                <a:solidFill>
                  <a:schemeClr val="tx1"/>
                </a:solidFill>
              </a:rPr>
              <a:t>:</a:t>
            </a:r>
            <a:endParaRPr lang="el-GR" sz="2000" dirty="0">
              <a:solidFill>
                <a:schemeClr val="tx1"/>
              </a:solidFill>
            </a:endParaRPr>
          </a:p>
          <a:p>
            <a:pPr lvl="1"/>
            <a:r>
              <a:rPr lang="el-GR" sz="1800" dirty="0">
                <a:solidFill>
                  <a:schemeClr val="tx1"/>
                </a:solidFill>
              </a:rPr>
              <a:t>Προκαταρκτικής Ανάλυσης Κόστους-Οφέλους </a:t>
            </a:r>
          </a:p>
          <a:p>
            <a:pPr lvl="1"/>
            <a:r>
              <a:rPr lang="el-GR" sz="1800" dirty="0">
                <a:solidFill>
                  <a:schemeClr val="tx1"/>
                </a:solidFill>
              </a:rPr>
              <a:t>Πολυκριτηριακής Ανάλυσης με χρήση ποσοτικών και ποιοτικών κριτήριων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DADDC0F-609A-4935-AC3E-C39EF595D4AB}"/>
              </a:ext>
            </a:extLst>
          </p:cNvPr>
          <p:cNvSpPr/>
          <p:nvPr/>
        </p:nvSpPr>
        <p:spPr>
          <a:xfrm>
            <a:off x="1047752" y="3718411"/>
            <a:ext cx="7962896" cy="1396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2000" b="1" dirty="0">
                <a:latin typeface="Century Gothic" panose="020B0502020202020204" pitchFamily="34" charset="0"/>
              </a:rPr>
              <a:t>Αξιολόγηση σεναρίου – όχι μεμονωμένων μέτρων </a:t>
            </a:r>
            <a:r>
              <a:rPr lang="el-GR" sz="1300" dirty="0">
                <a:latin typeface="Century Gothic" panose="020B0502020202020204" pitchFamily="34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600" dirty="0">
                <a:latin typeface="Century Gothic" panose="020B0502020202020204" pitchFamily="34" charset="0"/>
              </a:rPr>
              <a:t>Επιβάλλεται ολοκληρωμένη μελέτη σκοπιμότητας και ανάλυση εναλλακτικών λύσεων για κάθε μέτρο προκειμένου να καθοριστούν λεπτομερώς τα απαιτούμενα χαρακτηριστικά του και οι ακριβείς τεχνικές προδιαγραφές του </a:t>
            </a:r>
          </a:p>
        </p:txBody>
      </p:sp>
      <p:pic>
        <p:nvPicPr>
          <p:cNvPr id="9" name="Graphic 8" descr="Light bulb">
            <a:extLst>
              <a:ext uri="{FF2B5EF4-FFF2-40B4-BE49-F238E27FC236}">
                <a16:creationId xmlns:a16="http://schemas.microsoft.com/office/drawing/2014/main" xmlns="" id="{0B182484-664B-44A0-8D7C-E8F488B35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5320" y="36559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240827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46A3F63E-3F9C-4E62-A464-D42670597619}"/>
              </a:ext>
            </a:extLst>
          </p:cNvPr>
          <p:cNvSpPr txBox="1">
            <a:spLocks/>
          </p:cNvSpPr>
          <p:nvPr/>
        </p:nvSpPr>
        <p:spPr>
          <a:xfrm>
            <a:off x="130237" y="1227143"/>
            <a:ext cx="8610719" cy="43948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24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20725" indent="-26670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30000"/>
              <a:buFont typeface="Lucida Grande"/>
              <a:buChar char="|"/>
              <a:defRPr sz="20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001713" indent="-201613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charset="2"/>
              <a:buChar char="§"/>
              <a:defRPr sz="1800" i="1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402895" indent="-200414" algn="l" defTabSz="400827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03723" indent="-200414" algn="l" defTabSz="400827" rtl="0" eaLnBrk="1" latinLnBrk="0" hangingPunct="1">
              <a:spcBef>
                <a:spcPct val="20000"/>
              </a:spcBef>
              <a:buFont typeface="Arial"/>
              <a:buChar char="»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04550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5377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6204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032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Το προτεινόμενο σενάριο (επιπλέον του Σεναρίου Βάσης, δηλαδή παρεμβάσεις που έχουν ήδη προγραμματιστεί) αποτελείται από:</a:t>
            </a:r>
          </a:p>
          <a:p>
            <a:pPr marL="720689" marR="0" lvl="1" indent="-266687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25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ήπια μέτρα							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dirty="0"/>
              <a:t>10 </a:t>
            </a:r>
            <a:r>
              <a:rPr lang="el-GR" dirty="0"/>
              <a:t>στις οδικές μεταφορές</a:t>
            </a:r>
            <a:endParaRPr lang="en-GB" dirty="0"/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5 </a:t>
            </a: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στις θαλάσσιες μεταφορές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i="0" dirty="0"/>
              <a:t>5</a:t>
            </a:r>
            <a:r>
              <a:rPr lang="en-GB" dirty="0"/>
              <a:t> </a:t>
            </a:r>
            <a:r>
              <a:rPr lang="el-GR" dirty="0"/>
              <a:t>στην εφοδιαστική αλυσίδα</a:t>
            </a:r>
            <a:endParaRPr lang="en-GB" dirty="0"/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4 </a:t>
            </a:r>
            <a:r>
              <a:rPr kumimoji="0" lang="el-G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στις σιδηροδρομικές μεταφορές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dirty="0"/>
              <a:t>1 </a:t>
            </a:r>
            <a:r>
              <a:rPr lang="el-GR" dirty="0"/>
              <a:t>στις εναέριες μεταφορές</a:t>
            </a:r>
            <a:endParaRPr lang="en-GB" dirty="0"/>
          </a:p>
          <a:p>
            <a:pPr marL="454002" marR="0" lvl="1" indent="0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xmlns="" id="{46FE4F59-46B6-4FB3-A6BE-C9C24ADD6FAF}"/>
              </a:ext>
            </a:extLst>
          </p:cNvPr>
          <p:cNvSpPr txBox="1">
            <a:spLocks/>
          </p:cNvSpPr>
          <p:nvPr/>
        </p:nvSpPr>
        <p:spPr>
          <a:xfrm>
            <a:off x="4435597" y="1128724"/>
            <a:ext cx="4708404" cy="43948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 sz="24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20725" indent="-266700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30000"/>
              <a:buFont typeface="Lucida Grande"/>
              <a:buChar char="|"/>
              <a:defRPr sz="2000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001713" indent="-201613" algn="l" defTabSz="400827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charset="2"/>
              <a:buChar char="§"/>
              <a:defRPr sz="1800" i="1" kern="120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402895" indent="-200414" algn="l" defTabSz="400827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1803723" indent="-200414" algn="l" defTabSz="400827" rtl="0" eaLnBrk="1" latinLnBrk="0" hangingPunct="1">
              <a:spcBef>
                <a:spcPct val="20000"/>
              </a:spcBef>
              <a:buFont typeface="Arial"/>
              <a:buChar char="»"/>
              <a:defRPr sz="19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204550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5377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6204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032" indent="-200414" algn="l" defTabSz="400827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689" marR="0" lvl="1" indent="-266687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720689" marR="0" lvl="1" indent="-266687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tabLst/>
              <a:defRPr/>
            </a:pPr>
            <a:endParaRPr lang="en-GB" b="1" dirty="0"/>
          </a:p>
          <a:p>
            <a:pPr marL="720689" marR="0" lvl="1" indent="-266687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41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μέτρα υποδομής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dirty="0"/>
              <a:t>20 </a:t>
            </a:r>
            <a:r>
              <a:rPr lang="el-GR" dirty="0"/>
              <a:t>στις οδικές μεταφορές</a:t>
            </a:r>
            <a:endParaRPr lang="en-GB" dirty="0"/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8 </a:t>
            </a:r>
            <a:r>
              <a:rPr lang="el-GR" i="0" dirty="0"/>
              <a:t>στις θαλάσσιες μεταφορές</a:t>
            </a:r>
            <a:endParaRPr lang="en-GB" dirty="0"/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dirty="0"/>
              <a:t>1 </a:t>
            </a:r>
            <a:r>
              <a:rPr lang="el-GR" dirty="0"/>
              <a:t>στην εφοδιαστική αλυσίδα</a:t>
            </a:r>
            <a:endParaRPr lang="en-GB" dirty="0"/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i="0" dirty="0"/>
              <a:t>9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l-GR" i="0" dirty="0"/>
              <a:t>στις σιδηροδρομικές μεταφορές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1001677" lvl="2" indent="-266687" defTabSz="400807"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n-GB" dirty="0"/>
              <a:t>3 </a:t>
            </a:r>
            <a:r>
              <a:rPr lang="el-GR" dirty="0"/>
              <a:t>στις εναέριες μεταφορές</a:t>
            </a:r>
            <a:endParaRPr lang="en-GB" dirty="0"/>
          </a:p>
          <a:p>
            <a:pPr marL="454002" marR="0" lvl="1" indent="0" algn="l" defTabSz="400807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44D58C58-2800-4154-8B6B-E3DFC7AF1467}"/>
              </a:ext>
            </a:extLst>
          </p:cNvPr>
          <p:cNvSpPr txBox="1">
            <a:spLocks/>
          </p:cNvSpPr>
          <p:nvPr/>
        </p:nvSpPr>
        <p:spPr>
          <a:xfrm>
            <a:off x="215685" y="422194"/>
            <a:ext cx="8820858" cy="43088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72000" tIns="0" rIns="72000" bIns="0" rtlCol="0" anchor="b" anchorCtr="0">
            <a:spAutoFit/>
          </a:bodyPr>
          <a:lstStyle>
            <a:lvl1pPr algn="l" defTabSz="40079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/>
              <a:t>ΠΑΡΕΜΒΑΣΕΙΣ </a:t>
            </a:r>
            <a:r>
              <a:rPr lang="el-GR" dirty="0" err="1"/>
              <a:t>πΡΟΤΕΙΝΟΜΕΝΟΥ</a:t>
            </a:r>
            <a:r>
              <a:rPr lang="el-GR" dirty="0"/>
              <a:t> ΣΕΝΑΡΙΟΥ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4B656C-EAD3-47E7-934E-75E60862901B}"/>
              </a:ext>
            </a:extLst>
          </p:cNvPr>
          <p:cNvSpPr/>
          <p:nvPr/>
        </p:nvSpPr>
        <p:spPr>
          <a:xfrm>
            <a:off x="215685" y="5103465"/>
            <a:ext cx="8706642" cy="74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080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l-GR" sz="2000" dirty="0">
                <a:solidFill>
                  <a:schemeClr val="bg2"/>
                </a:solidFill>
                <a:latin typeface="Century Gothic" panose="020B0502020202020204" pitchFamily="34" charset="0"/>
              </a:rPr>
              <a:t>Επενδύσεις περίπου 10 δισ. Ευρώ</a:t>
            </a:r>
            <a:endParaRPr lang="en-GB" sz="20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lvl="0" defTabSz="40080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(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πέρα των ήδη προγραμματισμένων επενδύσεων</a:t>
            </a:r>
            <a:r>
              <a:rPr lang="en-GB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 ~ 7.5 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δισ. Ευρώ</a:t>
            </a:r>
            <a:r>
              <a:rPr lang="en-GB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674867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1D91FE-943B-4177-806B-5321B718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7222665" cy="430887"/>
          </a:xfrm>
        </p:spPr>
        <p:txBody>
          <a:bodyPr/>
          <a:lstStyle/>
          <a:p>
            <a:r>
              <a:rPr lang="el-GR" dirty="0"/>
              <a:t>Οδικες μεταφορεσ – ηπια μετρα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821D48B-9F91-4986-AAB4-E5E664278E67}"/>
              </a:ext>
            </a:extLst>
          </p:cNvPr>
          <p:cNvSpPr/>
          <p:nvPr/>
        </p:nvSpPr>
        <p:spPr>
          <a:xfrm>
            <a:off x="120565" y="1096801"/>
            <a:ext cx="8874348" cy="4819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Ανάπτυξη Βάσεων Δεδομένων:</a:t>
            </a:r>
          </a:p>
          <a:p>
            <a:pPr marL="722131" lvl="1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Οδών και Συστήματος Διαχείρισης Οδοστρωμάτων</a:t>
            </a: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722131" lvl="1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Τομέα Οδικών Μεταφορών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(επιβατικών και εμπορευματικών) με καθιέρωση τακτικής συλλογής στοιχείων όπως των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σχετικών πάγιων περιουσιακών στοιχείων δημόσιας χρήσης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(στάσεις λεωφορείων, σταθμοί, χώροι στάθμευσης οχημάτων κ.ά.), καθώς και χρήσης τυποποιημένων δεικτών επιδόσεων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Ανάπτυξη &amp; υλοποίηση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μηχανισμού εξασφάλισης πόρων για συντήρηση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οδικού δικτύου</a:t>
            </a:r>
            <a:endParaRPr lang="en-GB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Εναρμόνιση και ενίσχυση της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οργάνωσης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σε εθνικό (ΥΠΥΜΕ) και περιφερειακό επίπεδο (Περιφέρειες &amp; Περιφερειακές Ενότητες)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με σκοπό την αποτελεσματική διενέργεια και παρακολούθηση όλων των πτυχών ενός οδικού έργου (κατασκευή, συντήρηση και λειτουργία)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Αναθεώρηση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/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Ενίσχυση του ισχύοντος πλαισίου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ελέγχων των οδικών μεταφορών </a:t>
            </a: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Ανανέωση του στόλου οχημάτων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(επαγγελματικής/ιδιωτικής χρήσης) –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Καθορισμός ορίων ηλικίας </a:t>
            </a: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Δημιουργία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Αρχής Χερσαίων Μεταφορών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και εφαρμογή της αναδιάρθρωσης των υπεραστικών οδικών επιβατικών μεταφορών </a:t>
            </a:r>
            <a:endParaRPr lang="en-GB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Ενίσχυση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προβολής θεμάτων οδικής ασφάλειας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και αυστηρότερες κυρώσεις για παραβάσεις του Κώδικα Οδικής Κυκλοφορίας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7975882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1D91FE-943B-4177-806B-5321B718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8642925" cy="430887"/>
          </a:xfrm>
        </p:spPr>
        <p:txBody>
          <a:bodyPr/>
          <a:lstStyle/>
          <a:p>
            <a:r>
              <a:rPr lang="el-GR" dirty="0" err="1"/>
              <a:t>Οδικες</a:t>
            </a:r>
            <a:r>
              <a:rPr lang="el-GR" dirty="0"/>
              <a:t> </a:t>
            </a:r>
            <a:r>
              <a:rPr lang="el-GR" dirty="0" err="1"/>
              <a:t>μεταφορεσ</a:t>
            </a:r>
            <a:r>
              <a:rPr lang="el-GR" dirty="0"/>
              <a:t> – </a:t>
            </a:r>
            <a:r>
              <a:rPr lang="el-GR" dirty="0" err="1"/>
              <a:t>μετρα</a:t>
            </a:r>
            <a:r>
              <a:rPr lang="en-GB" dirty="0"/>
              <a:t> </a:t>
            </a:r>
            <a:r>
              <a:rPr lang="el-GR" dirty="0"/>
              <a:t>ΥΠΟΔΟΜΗΣ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1B6F03C-E761-4EDE-90C5-E4FC3508E93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58728" y="6014666"/>
            <a:ext cx="3004464" cy="169278"/>
          </a:xfrm>
        </p:spPr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B55E6DF-0893-4106-A88A-1937F0597435}"/>
              </a:ext>
            </a:extLst>
          </p:cNvPr>
          <p:cNvGrpSpPr/>
          <p:nvPr/>
        </p:nvGrpSpPr>
        <p:grpSpPr>
          <a:xfrm>
            <a:off x="0" y="0"/>
            <a:ext cx="9144000" cy="6855492"/>
            <a:chOff x="0" y="0"/>
            <a:chExt cx="9144000" cy="6855492"/>
          </a:xfrm>
        </p:grpSpPr>
        <p:pic>
          <p:nvPicPr>
            <p:cNvPr id="6" name="Picture 5" descr="A picture containing text, map&#10;&#10;Description automatically generated">
              <a:extLst>
                <a:ext uri="{FF2B5EF4-FFF2-40B4-BE49-F238E27FC236}">
                  <a16:creationId xmlns:a16="http://schemas.microsoft.com/office/drawing/2014/main" xmlns="" id="{FC93B8BF-6C15-44CC-B241-0E751D026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549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E0EFE945-6E91-4F00-BC8A-0244FD3EF638}"/>
                </a:ext>
              </a:extLst>
            </p:cNvPr>
            <p:cNvSpPr/>
            <p:nvPr/>
          </p:nvSpPr>
          <p:spPr>
            <a:xfrm>
              <a:off x="699247" y="4297083"/>
              <a:ext cx="896471" cy="1374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l-GR" sz="700" dirty="0">
                  <a:solidFill>
                    <a:schemeClr val="tx1"/>
                  </a:solidFill>
                  <a:latin typeface="Bahnschrift" panose="020B0502040204020203" pitchFamily="34" charset="0"/>
                </a:rPr>
                <a:t>Σύνδεση </a:t>
              </a:r>
              <a:r>
                <a:rPr lang="el-GR" sz="650" dirty="0">
                  <a:solidFill>
                    <a:schemeClr val="tx1"/>
                  </a:solidFill>
                  <a:latin typeface="Bahnschrift" panose="020B0502040204020203" pitchFamily="34" charset="0"/>
                </a:rPr>
                <a:t>Α1-Α8</a:t>
              </a:r>
              <a:endParaRPr lang="en-GB" sz="650" dirty="0">
                <a:solidFill>
                  <a:schemeClr val="tx1"/>
                </a:solidFill>
                <a:latin typeface="Bahnschrif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5909201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1D91FE-943B-4177-806B-5321B718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243"/>
            <a:ext cx="8903855" cy="430887"/>
          </a:xfrm>
        </p:spPr>
        <p:txBody>
          <a:bodyPr/>
          <a:lstStyle/>
          <a:p>
            <a:r>
              <a:rPr lang="el-GR" dirty="0" err="1"/>
              <a:t>σιδηροδρΟμικες</a:t>
            </a:r>
            <a:r>
              <a:rPr lang="el-GR" dirty="0"/>
              <a:t> </a:t>
            </a:r>
            <a:r>
              <a:rPr lang="el-GR" dirty="0" err="1"/>
              <a:t>μεταφορεσ</a:t>
            </a:r>
            <a:r>
              <a:rPr lang="el-GR" dirty="0"/>
              <a:t> </a:t>
            </a:r>
            <a:r>
              <a:rPr lang="en-GB" sz="2400" dirty="0"/>
              <a:t>– h</a:t>
            </a:r>
            <a:r>
              <a:rPr lang="el-GR" sz="2400" dirty="0"/>
              <a:t>πια </a:t>
            </a:r>
            <a:r>
              <a:rPr lang="el-GR" sz="2400" dirty="0" err="1"/>
              <a:t>μετρα</a:t>
            </a:r>
            <a:endParaRPr lang="el-GR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821D48B-9F91-4986-AAB4-E5E664278E67}"/>
              </a:ext>
            </a:extLst>
          </p:cNvPr>
          <p:cNvSpPr/>
          <p:nvPr/>
        </p:nvSpPr>
        <p:spPr>
          <a:xfrm>
            <a:off x="80808" y="1096801"/>
            <a:ext cx="9063191" cy="4443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Ήπια Μέτρα που στοχεύουν σε: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Διευκόλυνση της </a:t>
            </a:r>
            <a:r>
              <a:rPr lang="el-GR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διέλευσης συνόρων</a:t>
            </a:r>
            <a:r>
              <a:rPr lang="en-GB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μέσω εξασφάλισης διαθεσιμότητας προσωπικού και μηχανών έλξης και μέσω συντονισμού ελέγχων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Εκσυγχρονισμό τροχαίου υλικού </a:t>
            </a: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Προώθηση πολυτροπικότητας μέσω ανάπτυξης </a:t>
            </a:r>
            <a:r>
              <a:rPr lang="el-GR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πλατφόρμας πληροφόρησης για υπηρεσίες χερσαίων μεταφορών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 (δρομολόγια, κόμιστρα), εισαγωγή διατροπικών εισιτηρίων και προγράμματος αναβάθμισης σιδηροδρομικών σταθμών</a:t>
            </a:r>
            <a:r>
              <a:rPr lang="en-GB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Σταθεροποίηση σιδηροδρομικού τομέα (</a:t>
            </a:r>
            <a:r>
              <a:rPr lang="el-GR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τροποποίηση τελών χρήσης υποδομής 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για την ενίσχυση των σιδηροδρομικών υπηρεσιών και την αύξηση των εσόδων και </a:t>
            </a:r>
            <a:r>
              <a:rPr lang="el-GR" sz="1600" b="1" dirty="0">
                <a:solidFill>
                  <a:schemeClr val="bg2"/>
                </a:solidFill>
                <a:latin typeface="Century Gothic" panose="020B0502020202020204" pitchFamily="34" charset="0"/>
              </a:rPr>
              <a:t>προώθηση έργων παραχώρησης</a:t>
            </a:r>
            <a:r>
              <a:rPr lang="el-GR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 για εκσυγχρονισμό των υποδομών και παροχή υπηρεσιών)</a:t>
            </a:r>
            <a:r>
              <a:rPr lang="en-GB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endParaRPr lang="el-GR" sz="1600" dirty="0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494619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583939-0F25-455E-AB34-AFF836A8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BF7D10-B7DA-40A1-A9F7-D02EDFEE124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58728" y="6014666"/>
            <a:ext cx="3004464" cy="169278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xmlns="" id="{0878C52B-695F-4B73-A740-DD14577C06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9144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227749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A8689D6-7AF6-404D-884D-D7B269D367C7}"/>
              </a:ext>
            </a:extLst>
          </p:cNvPr>
          <p:cNvSpPr/>
          <p:nvPr/>
        </p:nvSpPr>
        <p:spPr>
          <a:xfrm>
            <a:off x="134481" y="1067419"/>
            <a:ext cx="9009520" cy="5308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37" lvl="0" indent="-285737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Ανάπτυξη και λειτουργία ολοκληρωμένων πληροφοριακών συστημάτων για τους τομείς θαλάσσιων μεταφορών και λιμένων 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(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ΒΔ απογραφής/περιγραφής λιμένων, τιμολόγησης, επιβατικής/εμπορευματικής κίνησης, ΒΔ για ακτοπλοϊκές και αεροπορικές μεταφορές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)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85737" lvl="0" indent="-285737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Εξορθολογισμός ακτοπλοϊκού και λιμενικού δικτύου και προώθηση ανανέωσης/ εκσυγχρονισμού του στόλου</a:t>
            </a:r>
            <a:r>
              <a:rPr lang="en-GB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720689" lvl="1" indent="-266687" defTabSz="40080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l-GR" sz="1400" dirty="0">
                <a:solidFill>
                  <a:srgbClr val="595959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Καθορισμός</a:t>
            </a:r>
            <a:r>
              <a:rPr lang="el-GR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 τεχνικών προδιαγραφών σχεδιασμού λιμενικών υποδομών</a:t>
            </a:r>
            <a:endParaRPr lang="en-GB" sz="1400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marL="720689" lvl="1" indent="-266687" defTabSz="40080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BC100"/>
              </a:buClr>
              <a:buSzPct val="130000"/>
              <a:buFont typeface="Lucida Grande"/>
              <a:buChar char="|"/>
              <a:defRPr/>
            </a:pPr>
            <a:r>
              <a:rPr lang="el-GR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Βελτιστοποίηση ακτοπλοϊκών Υπηρεσιών Γενικού Οικονομικού Συμφέροντος (ΥΓΟΣ) 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Βελτίωση Εγκαταστάσεων Χερσαίας Ζώνης </a:t>
            </a:r>
            <a:r>
              <a:rPr lang="en-GB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-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Λιμάνια σε περιοχές με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έντονη εποχικότητα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(ιδίως σε νησιά)</a:t>
            </a:r>
          </a:p>
          <a:p>
            <a:pPr marL="720725" lvl="1" indent="-266700" defTabSz="400827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30000"/>
              <a:buFont typeface="Lucida Grande"/>
              <a:buChar char="|"/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κτίρια τερματικών σταθμών, ροές πεζών και οχημάτων, χώρους στάθμευσης και οδικές προσβάσεις. 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Άμεση βαριά συντήρηση ή/και ανακατασκευή λιμενικών υποδομών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σε νησιά όπου κρίνεται αναγκαίο για λόγους ασφάλειας και προσπελασιμότητας των νησιών.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b="1" dirty="0">
                <a:solidFill>
                  <a:srgbClr val="595959"/>
                </a:solidFill>
                <a:latin typeface="Century Gothic" panose="020B0502020202020204" pitchFamily="34" charset="0"/>
              </a:rPr>
              <a:t>Μετεγκατάσταση λιμένων</a:t>
            </a:r>
            <a:r>
              <a:rPr lang="en-US" sz="1400" b="1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  <a:r>
              <a:rPr lang="en-GB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- </a:t>
            </a:r>
            <a:r>
              <a:rPr lang="el-GR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Νέες λιμενικές εγκαταστάσεις σε νησιωτικές πόλεις όπου οι υφιστάμενοι λιμένες περιορίζονται από τη γεωμορφολογία και τις αστικές επεκτάσεις των πόλεων.</a:t>
            </a:r>
            <a:r>
              <a:rPr lang="en-GB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Ανάπτυξη λιμενικών εγκαταστάσεων για κρουαζιερόπλοια </a:t>
            </a:r>
            <a:r>
              <a:rPr lang="en-GB" sz="1400" b="1" dirty="0">
                <a:solidFill>
                  <a:srgbClr val="595959"/>
                </a:solidFill>
                <a:latin typeface="Century Gothic" panose="020B0502020202020204" pitchFamily="34" charset="0"/>
              </a:rPr>
              <a:t>- </a:t>
            </a:r>
            <a:r>
              <a:rPr lang="el-GR" sz="1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Ευκαιρία ανάπτυξης για τους προορισμούς με τη μικρότερη επισκεψιμότητα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(εφόσον στοχεύσουν σε κατάλληλο κομμάτι της αγοράς - δηλαδή κρουαζιέρες με πλοία μικρού ή μεσαίου μεγέθους).</a:t>
            </a:r>
            <a:r>
              <a:rPr lang="en-GB" sz="1400" dirty="0">
                <a:solidFill>
                  <a:srgbClr val="595959"/>
                </a:solidFill>
                <a:latin typeface="Century Gothic" panose="020B0502020202020204" pitchFamily="34" charset="0"/>
              </a:rPr>
              <a:t>	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17CBF84A-AB91-4885-970D-5D1AC4566AEE}"/>
              </a:ext>
            </a:extLst>
          </p:cNvPr>
          <p:cNvSpPr txBox="1">
            <a:spLocks/>
          </p:cNvSpPr>
          <p:nvPr/>
        </p:nvSpPr>
        <p:spPr>
          <a:xfrm>
            <a:off x="270119" y="340454"/>
            <a:ext cx="7322051" cy="43088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72000" tIns="0" rIns="72000" bIns="0" rtlCol="0" anchor="b" anchorCtr="0">
            <a:spAutoFit/>
          </a:bodyPr>
          <a:lstStyle>
            <a:lvl1pPr algn="l" defTabSz="4008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 err="1"/>
              <a:t>Θαλασσιεσ</a:t>
            </a:r>
            <a:r>
              <a:rPr lang="el-GR" dirty="0"/>
              <a:t> </a:t>
            </a:r>
            <a:r>
              <a:rPr lang="el-GR" dirty="0" err="1"/>
              <a:t>μεταφορεσ</a:t>
            </a:r>
            <a:r>
              <a:rPr lang="el-GR" dirty="0"/>
              <a:t> </a:t>
            </a:r>
            <a:r>
              <a:rPr lang="el-GR" sz="2000" dirty="0"/>
              <a:t>– </a:t>
            </a:r>
            <a:r>
              <a:rPr lang="el-GR" sz="2000" dirty="0" err="1"/>
              <a:t>ηπια</a:t>
            </a:r>
            <a:r>
              <a:rPr lang="el-GR" sz="2000" dirty="0"/>
              <a:t> </a:t>
            </a:r>
            <a:r>
              <a:rPr lang="el-GR" sz="2000" dirty="0" err="1"/>
              <a:t>μετρα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26283084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5FE0CA-E826-49AC-8ADC-C64B6583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8734296" cy="430887"/>
          </a:xfrm>
        </p:spPr>
        <p:txBody>
          <a:bodyPr/>
          <a:lstStyle/>
          <a:p>
            <a:r>
              <a:rPr lang="el-GR" dirty="0"/>
              <a:t>Θαλασσιεσ μεταφορεσ </a:t>
            </a:r>
            <a:r>
              <a:rPr lang="el-GR" sz="2000" dirty="0"/>
              <a:t>– μετρα ΥΠΟδομων</a:t>
            </a:r>
            <a:endParaRPr lang="el-G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F782F16-72D7-4BF0-ACFE-91445C55287F}"/>
              </a:ext>
            </a:extLst>
          </p:cNvPr>
          <p:cNvSpPr/>
          <p:nvPr/>
        </p:nvSpPr>
        <p:spPr>
          <a:xfrm>
            <a:off x="252625" y="1239660"/>
            <a:ext cx="8734296" cy="40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b="1" dirty="0">
                <a:solidFill>
                  <a:schemeClr val="bg2"/>
                </a:solidFill>
                <a:latin typeface="Century Gothic" panose="020B0502020202020204" pitchFamily="34" charset="0"/>
              </a:rPr>
              <a:t>Ανάπτυξη του λιμένα Λαυρίου ως συμπληρωματικός λιμένας των λιμένων Πειραιά και Ραφήνας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400" b="1" u="sng" dirty="0">
                <a:solidFill>
                  <a:schemeClr val="bg2"/>
                </a:solidFill>
                <a:latin typeface="Century Gothic" panose="020B0502020202020204" pitchFamily="34" charset="0"/>
              </a:rPr>
              <a:t>Προϋποθέτει: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/>
            </a:r>
            <a:b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</a:b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• Βελτίωση οδικής σύνδεσης Αθήνα – λιμένας Λαυρίου 			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			         </a:t>
            </a: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 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• Ανάπτυξη προαστιακής σιδηροδρομικής σύνδεσης Αθήνα (Κορωπί) - λιμένας Λαυρίου</a:t>
            </a:r>
            <a:r>
              <a:rPr lang="en-GB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 </a:t>
            </a:r>
            <a:endParaRPr lang="el-GR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/>
            </a:r>
            <a:b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</a:b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• Θεσμική στήριξη για την αποκλειστική δρομολόγηση προς/από Κυκλάδες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/>
            </a:r>
            <a:b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</a:br>
            <a:r>
              <a:rPr lang="el-GR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• Εφόσον η ακτοπλοϊκή κίνηση αρχίσει να αναπτύσσεται στο βόρειο λιμάνι, κατασκευή νέα οδικής πρόσβασης στο νότιο εμπορικό λιμάνι (παράκαμψη Λαυρίου) ώστε να καταστεί δυνατή η μετακόμιση των εμπορικών πλοίων Ro-Ro εξωτερικού 						          </a:t>
            </a:r>
            <a:endParaRPr lang="en-GB" sz="1400" dirty="0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05215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xmlns="" id="{B77D31FE-5F6E-4ABC-BC8F-B3E1CD6A72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51616" y="1083010"/>
            <a:ext cx="5708163" cy="52457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86D2B34C-10B2-4366-8F8A-24163285F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8078668" cy="430887"/>
          </a:xfrm>
        </p:spPr>
        <p:txBody>
          <a:bodyPr/>
          <a:lstStyle/>
          <a:p>
            <a:r>
              <a:rPr lang="el-GR"/>
              <a:t>Παρεμβασεισ λιμενικων υποδομων</a:t>
            </a:r>
          </a:p>
        </p:txBody>
      </p:sp>
    </p:spTree>
    <p:extLst>
      <p:ext uri="{BB962C8B-B14F-4D97-AF65-F5344CB8AC3E}">
        <p14:creationId xmlns:p14="http://schemas.microsoft.com/office/powerpoint/2010/main" xmlns="" val="342390005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6D13C7AE-5E78-4382-8AC9-42C4215F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5759123" cy="430887"/>
          </a:xfrm>
        </p:spPr>
        <p:txBody>
          <a:bodyPr/>
          <a:lstStyle/>
          <a:p>
            <a:r>
              <a:rPr lang="el-GR"/>
              <a:t>Αεροπορικεσ μεταφορεσ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A51131-DF04-40FF-94CB-4B53AB9A0D34}"/>
              </a:ext>
            </a:extLst>
          </p:cNvPr>
          <p:cNvSpPr txBox="1"/>
          <p:nvPr/>
        </p:nvSpPr>
        <p:spPr>
          <a:xfrm>
            <a:off x="410241" y="1257648"/>
            <a:ext cx="472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Για τα 23 αεροδρόμια της ΥΠΑ:</a:t>
            </a:r>
            <a:endParaRPr lang="el-G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A0DF50A-72EC-472E-8D06-9879FE4BF9D9}"/>
              </a:ext>
            </a:extLst>
          </p:cNvPr>
          <p:cNvSpPr txBox="1"/>
          <p:nvPr/>
        </p:nvSpPr>
        <p:spPr>
          <a:xfrm>
            <a:off x="376905" y="3566785"/>
            <a:ext cx="8562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6200" indent="-1346200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Ανάπτυξη αρχικού δικτύου υδατοδρομίων για την παροχή υπηρεσιών από,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προς και ανάμεσα σε νησιά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2608DC-53BA-4E18-A401-F23E463BA67B}"/>
              </a:ext>
            </a:extLst>
          </p:cNvPr>
          <p:cNvSpPr txBox="1"/>
          <p:nvPr/>
        </p:nvSpPr>
        <p:spPr>
          <a:xfrm>
            <a:off x="376905" y="4630282"/>
            <a:ext cx="8628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6200" indent="-1346200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Διατήρηση και βελτίωση των Υπηρεσιών Γεν. Οικ. Συμφέροντος  στο Ελληνικό σύστημα αερομεταφορών, με ανάπτυξη συνέργειας μεταξύ θαλάσσιων και αεροπορικών ΥΓΟΣ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D75CD0D-105D-4C44-AA4B-529115EEF00E}"/>
              </a:ext>
            </a:extLst>
          </p:cNvPr>
          <p:cNvSpPr txBox="1"/>
          <p:nvPr/>
        </p:nvSpPr>
        <p:spPr>
          <a:xfrm>
            <a:off x="410242" y="1617455"/>
            <a:ext cx="8628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6200" indent="-1346200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Σχεδιαζόμενα έργα αεροδρομίων υπό τη διεύθυνση της ΥΠΑ με σκοπό την επίλυση προβλημάτων ασφάλειας, προστασίας και λειτουργίας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0B2B6F-3BEB-4226-AA28-770DC63F91ED}"/>
              </a:ext>
            </a:extLst>
          </p:cNvPr>
          <p:cNvSpPr txBox="1"/>
          <p:nvPr/>
        </p:nvSpPr>
        <p:spPr>
          <a:xfrm>
            <a:off x="410242" y="2581555"/>
            <a:ext cx="8628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6200" indent="-1346200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Σχεδιαζόμενα έργα αεροδρομίων υπό τη διεύθυνση της ΥΠΑ με σκοπό την βελτίωση της δυναμικής τους</a:t>
            </a:r>
          </a:p>
        </p:txBody>
      </p:sp>
    </p:spTree>
    <p:extLst>
      <p:ext uri="{BB962C8B-B14F-4D97-AF65-F5344CB8AC3E}">
        <p14:creationId xmlns:p14="http://schemas.microsoft.com/office/powerpoint/2010/main" xmlns="" val="289855880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143F23B2-E24E-451F-A915-ED708C2521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59301" y="1014910"/>
            <a:ext cx="5609717" cy="52555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xmlns="" id="{B5E66E7D-F910-4456-BA9E-1B6F2B46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6236817" cy="430887"/>
          </a:xfrm>
        </p:spPr>
        <p:txBody>
          <a:bodyPr/>
          <a:lstStyle/>
          <a:p>
            <a:r>
              <a:rPr lang="el-GR" dirty="0" err="1"/>
              <a:t>παρεμβασεισ</a:t>
            </a:r>
            <a:r>
              <a:rPr lang="el-GR" dirty="0"/>
              <a:t> αεροδρομιων</a:t>
            </a:r>
          </a:p>
        </p:txBody>
      </p:sp>
    </p:spTree>
    <p:extLst>
      <p:ext uri="{BB962C8B-B14F-4D97-AF65-F5344CB8AC3E}">
        <p14:creationId xmlns:p14="http://schemas.microsoft.com/office/powerpoint/2010/main" xmlns="" val="214208975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xmlns="" id="{C507AE72-0465-42EE-A6C7-A6793764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4963809" cy="430887"/>
          </a:xfrm>
        </p:spPr>
        <p:txBody>
          <a:bodyPr/>
          <a:lstStyle/>
          <a:p>
            <a:r>
              <a:rPr lang="el-GR" dirty="0" err="1"/>
              <a:t>Εφοδιαστικη</a:t>
            </a:r>
            <a:r>
              <a:rPr lang="el-GR" dirty="0"/>
              <a:t> </a:t>
            </a:r>
            <a:r>
              <a:rPr lang="el-GR" dirty="0" err="1"/>
              <a:t>αλυσιδα</a:t>
            </a:r>
            <a:endParaRPr lang="el-GR" dirty="0"/>
          </a:p>
        </p:txBody>
      </p:sp>
      <p:sp>
        <p:nvSpPr>
          <p:cNvPr id="5" name="Ορθογώνιο 5">
            <a:extLst>
              <a:ext uri="{FF2B5EF4-FFF2-40B4-BE49-F238E27FC236}">
                <a16:creationId xmlns:a16="http://schemas.microsoft.com/office/drawing/2014/main" xmlns="" id="{C00C0094-D869-4E61-B46B-C418158CF616}"/>
              </a:ext>
            </a:extLst>
          </p:cNvPr>
          <p:cNvSpPr/>
          <p:nvPr/>
        </p:nvSpPr>
        <p:spPr>
          <a:xfrm>
            <a:off x="136358" y="1102437"/>
            <a:ext cx="887128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Ενσωμάτωση και μερική αναθεώρηση του νομικού πλαισίου που σχετίζεται με την εφοδιαστική αλυσίδα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Ίδρυση Εθνικού Παρατηρητηρίου Εφοδιαστικής Αλυσίδας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Κίνητρα για την ενθάρρυνση συγχωνεύσεων και άλλων συνεργασιών στον τομέα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logistics 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(οριζόντιων και κάθετων συμμαχιών)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 </a:t>
            </a: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Προώθηση αναθέσεων δραστηριοτήτων μεταφορών και εφοδιαστικής αλυσίδας σε «τρίτες» επιχειρήσεις (</a:t>
            </a:r>
            <a:r>
              <a:rPr lang="en-US" sz="1700" i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outsourcing vs own account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) </a:t>
            </a: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Υποστήριξη της διαφάνειας και της ροής πληροφοριών στην αγορά Εφοδιαστικής Αλυσίδας μέσω ψηφιακών ανοιχτών πλατφορμών και πρακτικών τυποποίησης.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Αύξηση χωρητικότητας για λιμάνια χύδην ξηρού φορτίου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Υλοποίηση Πληροφ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οριακών Συστημάτων Λιμενικής Κοινότητας και Συστημάτων  Εθνικής και Ναυτιλιακής Ενιαίας Θυρίδας στην Ελλάδα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</a:t>
            </a:r>
            <a:r>
              <a:rPr lang="en-GB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 Community Systems/ Single Window Systems (PCS/SWS)</a:t>
            </a: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63423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xmlns="" id="{A835644D-3B65-4ACC-A753-61E585009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  <a:endParaRPr lang="el-GR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xmlns="" id="{72C5A7E1-AB67-446C-AD0A-AB16316AB144}"/>
              </a:ext>
            </a:extLst>
          </p:cNvPr>
          <p:cNvSpPr/>
          <p:nvPr/>
        </p:nvSpPr>
        <p:spPr>
          <a:xfrm>
            <a:off x="152331" y="1106911"/>
            <a:ext cx="899166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Ολοκλήρωση ενός βασικού δικτύου Εμπορευματικών Κέντρων </a:t>
            </a:r>
          </a:p>
          <a:p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Περιοχή Αττικής – Σιδηροδρομικός Σταθμός και Εμπορευματικό Κέντρο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Θριάσιου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Πεδίου </a:t>
            </a:r>
          </a:p>
          <a:p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Περιοχή Θεσσαλονίκης – Πρώην Στρατόπεδο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Γκόνου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Αλεξανδρούπολη </a:t>
            </a:r>
            <a:b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Περιοχή Λάρισας –Βόλου</a:t>
            </a:r>
            <a:b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Πάτρα</a:t>
            </a:r>
            <a:b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• Ηγουμενίτσα </a:t>
            </a:r>
          </a:p>
          <a:p>
            <a:pPr defTabSz="436360"/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Ορθογώνιο 2">
            <a:extLst>
              <a:ext uri="{FF2B5EF4-FFF2-40B4-BE49-F238E27FC236}">
                <a16:creationId xmlns:a16="http://schemas.microsoft.com/office/drawing/2014/main" xmlns="" id="{5DA6FA90-EB95-45CB-A4C6-B5040C8417AC}"/>
              </a:ext>
            </a:extLst>
          </p:cNvPr>
          <p:cNvSpPr/>
          <p:nvPr/>
        </p:nvSpPr>
        <p:spPr>
          <a:xfrm>
            <a:off x="76165" y="3104658"/>
            <a:ext cx="899166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Άλλες δράσεις:</a:t>
            </a:r>
            <a:endParaRPr lang="el-GR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Νέα σιδηροδρομική σύνδεση του εμπορικού λιμένα Καβάλας «Φίλιππος Β’» με το κύριο σιδηροδρομικό δίκτυο –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Sea2Sea </a:t>
            </a:r>
            <a:endParaRPr lang="fr-CA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r-CA" sz="1600" dirty="0">
              <a:solidFill>
                <a:schemeClr val="tx1">
                  <a:lumMod val="65000"/>
                  <a:lumOff val="35000"/>
                </a:schemeClr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Νέα σιδηροδρομική σύνδεση: λιμένας και ΒΙΠΕ Βόλου – Αεροδρόμιο Νέας Αγχιάλου – λιμένας Αλμυρού</a:t>
            </a:r>
            <a:r>
              <a:rPr lang="fr-CA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Σχεδιαζόμενα έργα αεροδρομίων υπό τη διεύθυνση της ΥΠΑ με σκοπό τη βελτίωση της δυναμικής τους </a:t>
            </a: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22131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Αεροδρόμια Καστοριάς και Νέας Αγχιάλου: προτείνεται να αναπτυχθούν περαιτέρω οι λειτουργίες αεροπορικών εμπορικών μεταφορών και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logistics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xmlns="" id="{B20894E7-C5A0-4A82-933B-61483945D3DA}"/>
              </a:ext>
            </a:extLst>
          </p:cNvPr>
          <p:cNvSpPr txBox="1">
            <a:spLocks/>
          </p:cNvSpPr>
          <p:nvPr/>
        </p:nvSpPr>
        <p:spPr>
          <a:xfrm>
            <a:off x="252624" y="400243"/>
            <a:ext cx="6185521" cy="430887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72000" tIns="0" rIns="72000" bIns="0" rtlCol="0" anchor="b" anchorCtr="0">
            <a:spAutoFit/>
          </a:bodyPr>
          <a:lstStyle>
            <a:lvl1pPr algn="l" defTabSz="4008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 err="1"/>
              <a:t>Εφοδιαστικη</a:t>
            </a:r>
            <a:r>
              <a:rPr lang="el-GR" dirty="0"/>
              <a:t> </a:t>
            </a:r>
            <a:r>
              <a:rPr lang="el-GR" dirty="0" err="1"/>
              <a:t>αλυσιδα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0189512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1191491" y="4985478"/>
            <a:ext cx="6899564" cy="4523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Ανάγκη να δημιουργηθεί ένα </a:t>
            </a:r>
            <a:r>
              <a:rPr lang="el-G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«Ελληνικό προϊόν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logistics</a:t>
            </a:r>
            <a:r>
              <a:rPr lang="el-G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</a:t>
            </a: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504825" y="1200148"/>
            <a:ext cx="78009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Στρατηγικοί στόχοι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 panose="02020603050405020304" pitchFamily="18" charset="0"/>
              </a:rPr>
              <a:t>Προώθηση πρωτοβουλιών για την ανάδειξη της Ελλάδας σε Κόμβο Εφοδιαστικής Αλυσίδας στη Νότια Ευρώπη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και</a:t>
            </a:r>
          </a:p>
          <a:p>
            <a:endParaRPr lang="el-G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Εξορθολογισμός</a:t>
            </a:r>
            <a:r>
              <a:rPr lang="el-G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εθνικού συστήματος παραγωγής-διανομής, μείωση κόστους και αύξηση παραγωγικότητας-ποιότητας υπηρεσίας, υποστήριξη εξαγωγών</a:t>
            </a:r>
            <a:endParaRPr lang="el-G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l-G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	</a:t>
            </a:r>
            <a:endParaRPr lang="el-GR" dirty="0"/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xmlns="" id="{FF855ABC-B1A1-4EFF-8242-B47A2F9E4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5016061" cy="430887"/>
          </a:xfrm>
        </p:spPr>
        <p:txBody>
          <a:bodyPr/>
          <a:lstStyle/>
          <a:p>
            <a:r>
              <a:rPr lang="el-GR" dirty="0" err="1"/>
              <a:t>Εφοδιαστικη</a:t>
            </a:r>
            <a:r>
              <a:rPr lang="el-GR" dirty="0"/>
              <a:t> </a:t>
            </a:r>
            <a:r>
              <a:rPr lang="el-GR" dirty="0" err="1"/>
              <a:t>αλυσιδα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766884417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BE6715-EE49-4A52-8DEF-C9892737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65" y="61334"/>
            <a:ext cx="6698482" cy="861774"/>
          </a:xfrm>
        </p:spPr>
        <p:txBody>
          <a:bodyPr/>
          <a:lstStyle/>
          <a:p>
            <a:r>
              <a:rPr lang="el-GR" dirty="0"/>
              <a:t>ΣΤΡΑΤΗΓΙΚΗ ΜΕΛΕΤΗ </a:t>
            </a:r>
            <a:br>
              <a:rPr lang="el-GR" dirty="0"/>
            </a:br>
            <a:r>
              <a:rPr lang="el-GR" dirty="0"/>
              <a:t>ΠΕΡΙΒΑΛΛΟΝΤΙΚΩΝ ΕΠΙΠΤΩΣΕΩΝ</a:t>
            </a:r>
            <a:endParaRPr lang="en-GB" dirty="0"/>
          </a:p>
        </p:txBody>
      </p:sp>
      <p:sp>
        <p:nvSpPr>
          <p:cNvPr id="5" name="Ορθογώνιο 5">
            <a:extLst>
              <a:ext uri="{FF2B5EF4-FFF2-40B4-BE49-F238E27FC236}">
                <a16:creationId xmlns:a16="http://schemas.microsoft.com/office/drawing/2014/main" xmlns="" id="{56F6D5E4-0FD5-4D30-8504-585F75EC3140}"/>
              </a:ext>
            </a:extLst>
          </p:cNvPr>
          <p:cNvSpPr/>
          <p:nvPr/>
        </p:nvSpPr>
        <p:spPr>
          <a:xfrm>
            <a:off x="136358" y="1363697"/>
            <a:ext cx="887128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Στο πλαίσιο του Στρατηγικού Σχεδιασμού Μεταφορών εκπονήθηκε </a:t>
            </a:r>
            <a:r>
              <a:rPr lang="el-GR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ολοκληρωμένη Στρατηγική Μελέτη Περιβαλλοντικών Επιπτώσεων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(ΣΜΠΕ). 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Η ΣΜΠΕ υποβλήθηκε τον Φεβρουάριο του 2019 και μετά τον έλεγχο πληρότητας από το Υπουργείο Περιβάλλοντος και Ενέργειας (ΥΠΕΚΑ) ακολούθησε </a:t>
            </a:r>
            <a:r>
              <a:rPr lang="el-GR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δημόσια διαβούλευση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όπως απαιτείται από την κείμενη νομοθεσία. 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Τα αποτελέσματα της διαβούλευσης αξιολογήθηκαν από το ΥΠΕΚΑ και τους εμπειρογνώμονες του Συμβούλου – </a:t>
            </a:r>
            <a:r>
              <a:rPr lang="el-GR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δεν απαιτήθηκε τροποποίηση του Σχεδίου Μεταφορών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Εκδόθηκε Απόφαση Περιβαλλοντικών Όρων 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που θα συνοδεύει τη Στρατηγική Μεταφορών </a:t>
            </a:r>
            <a:r>
              <a:rPr lang="el-GR" sz="17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καθ’όλη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τη διάρκεια υλοποίησης των προτεινόμενων Έργων.</a:t>
            </a: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endParaRPr lang="el-GR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 defTabSz="43636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Λεπτομερέστερη περιβαλλοντική </a:t>
            </a:r>
            <a:r>
              <a:rPr lang="el-GR" sz="1700">
                <a:solidFill>
                  <a:schemeClr val="tx1">
                    <a:lumMod val="65000"/>
                    <a:lumOff val="35000"/>
                  </a:schemeClr>
                </a:solidFill>
              </a:rPr>
              <a:t>ανάλυση προβλέπεται </a:t>
            </a:r>
            <a:r>
              <a:rPr lang="el-GR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στα επόμενα στάδια υλοποίησης του κάθε προτεινόμενου Έργου.</a:t>
            </a:r>
            <a:endParaRPr lang="en-GB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4906182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C3601D7-582A-4BCF-BC88-80514FD3D9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97156"/>
            <a:ext cx="9144000" cy="6466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2599AB-5FE3-4A79-B7EF-0597C62C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0" y="-43"/>
            <a:ext cx="8612468" cy="430887"/>
          </a:xfrm>
          <a:solidFill>
            <a:schemeClr val="bg1"/>
          </a:solidFill>
        </p:spPr>
        <p:txBody>
          <a:bodyPr vert="horz" wrap="none" lIns="72000" tIns="0" rIns="72000" bIns="0" rtlCol="0" anchor="b" anchorCtr="0">
            <a:spAutoFit/>
          </a:bodyPr>
          <a:lstStyle/>
          <a:p>
            <a:r>
              <a:rPr lang="el-GR" dirty="0" err="1"/>
              <a:t>Προτεινομενο</a:t>
            </a:r>
            <a:r>
              <a:rPr lang="el-GR" dirty="0"/>
              <a:t> </a:t>
            </a:r>
            <a:r>
              <a:rPr lang="el-GR" dirty="0" err="1"/>
              <a:t>σεναριο</a:t>
            </a:r>
            <a:r>
              <a:rPr lang="el-GR" dirty="0"/>
              <a:t> - </a:t>
            </a:r>
            <a:r>
              <a:rPr lang="el-GR" dirty="0" err="1"/>
              <a:t>παρεμβασεισ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452967616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890B91-577E-40F0-A58C-0B3D80390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7580134" cy="430887"/>
          </a:xfrm>
        </p:spPr>
        <p:txBody>
          <a:bodyPr/>
          <a:lstStyle/>
          <a:p>
            <a:r>
              <a:rPr lang="el-GR" dirty="0"/>
              <a:t>Αναμενομενα </a:t>
            </a:r>
            <a:r>
              <a:rPr lang="el-GR" dirty="0" err="1"/>
              <a:t>αποτελεσματα</a:t>
            </a:r>
            <a:r>
              <a:rPr lang="el-GR" dirty="0"/>
              <a:t> </a:t>
            </a:r>
            <a:r>
              <a:rPr lang="el-GR" sz="2000" dirty="0"/>
              <a:t>1/2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0E2F6ED-F7B9-4749-A543-8CA6D85A17A8}"/>
              </a:ext>
            </a:extLst>
          </p:cNvPr>
          <p:cNvSpPr/>
          <p:nvPr/>
        </p:nvSpPr>
        <p:spPr>
          <a:xfrm>
            <a:off x="434109" y="1208011"/>
            <a:ext cx="8275782" cy="1695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Το επιλεχθέν σενάριο παράγει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σημαντικά θετικά αποτελέσματα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Σημαντικό ποσοστό της κυκλοφορίας στο οδικό δίκτυο εκτρέπεται στον σιδηρόδρομο αλλά και στα λεωφορεία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(επιβατική κίνηση)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Στην πλήρη εφαρμογή του σεναρίου, το 2037, εκτιμώνται τα παρακάτω αποτελέσματα: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xmlns="" id="{D9AC89FC-7FDF-458F-8CE5-5E39D1A00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948" y="3280100"/>
            <a:ext cx="1749735" cy="17497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72E3D57-5E15-469F-AE3A-3E5899067CCA}"/>
              </a:ext>
            </a:extLst>
          </p:cNvPr>
          <p:cNvSpPr/>
          <p:nvPr/>
        </p:nvSpPr>
        <p:spPr>
          <a:xfrm>
            <a:off x="1830543" y="2903219"/>
            <a:ext cx="7101509" cy="23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12% μείωση οδικής κυκλοφορίας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(σε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οχηματοχιλιόμετρα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).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20% της συνολικής επιβατικής κίνησης των λεωφορείων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εκτρέπεται από τα άλλα μέσα μεταφοράς.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44% αύξηση του σιδηροδρομικού επιβατικού έργου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(σε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επιβατοχιλιόμετρα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)</a:t>
            </a:r>
          </a:p>
          <a:p>
            <a:pPr marL="285750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35% αύξηση του σιδηροδρομικού εμπορευματικού έργου 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(σε </a:t>
            </a:r>
            <a:r>
              <a:rPr lang="el-G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τονοχιλιόμετρα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801383239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4BEE1D4-3511-4C4D-877B-91B8989F2F8E}"/>
              </a:ext>
            </a:extLst>
          </p:cNvPr>
          <p:cNvSpPr/>
          <p:nvPr/>
        </p:nvSpPr>
        <p:spPr>
          <a:xfrm>
            <a:off x="0" y="1673203"/>
            <a:ext cx="9144000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Τα αποτελέσματα αυτά παράγουν </a:t>
            </a: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σημαντικά κοινωνικοοικονομικά οφέλη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: </a:t>
            </a:r>
          </a:p>
          <a:p>
            <a:pPr marL="1594892" lvl="3" indent="-285750" algn="just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Εξοικονόμηση χρόνου μετακίνησης</a:t>
            </a:r>
          </a:p>
          <a:p>
            <a:pPr lvl="3" algn="just">
              <a:lnSpc>
                <a:spcPct val="120000"/>
              </a:lnSpc>
              <a:spcBef>
                <a:spcPts val="600"/>
              </a:spcBef>
            </a:pPr>
            <a:r>
              <a:rPr lang="el-GR" sz="1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Οδικές Μετακινήσεις</a:t>
            </a: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		</a:t>
            </a:r>
            <a:r>
              <a:rPr lang="el-GR" sz="1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Σιδηροδρομικές Μετακινήσεις </a:t>
            </a: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		</a:t>
            </a:r>
            <a:r>
              <a:rPr lang="el-GR" sz="1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Μετακινήσεις με Λεωφορεία</a:t>
            </a:r>
          </a:p>
          <a:p>
            <a:pPr lvl="3"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~ 9% επιβατικά οχήματα				~ 11% επιβάτες					~ 18%</a:t>
            </a:r>
          </a:p>
          <a:p>
            <a:pPr lvl="3" algn="just">
              <a:lnSpc>
                <a:spcPct val="120000"/>
              </a:lnSpc>
              <a:spcBef>
                <a:spcPts val="600"/>
              </a:spcBef>
            </a:pP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~ 20% βαρέα οχήματα 				~ 8 % φορτία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594892" lvl="3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Σημαντική εξοικονόμηση λειτουργικού κόστους οχημάτων</a:t>
            </a:r>
          </a:p>
          <a:p>
            <a:pPr marL="1594892" lvl="3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594892" lvl="3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Περιβαλλοντικά οφέλη</a:t>
            </a:r>
          </a:p>
          <a:p>
            <a:pPr lvl="3" algn="just">
              <a:spcBef>
                <a:spcPts val="600"/>
              </a:spcBef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	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Εξοικονόμηση περιβαλλοντικού κόστους: ~ 17 %</a:t>
            </a:r>
          </a:p>
          <a:p>
            <a:pPr lvl="3" algn="just">
              <a:spcBef>
                <a:spcPts val="600"/>
              </a:spcBef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594892" lvl="3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Βελτίωση επιπέδου οδικής ασφάλειας</a:t>
            </a:r>
          </a:p>
          <a:p>
            <a:pPr lvl="3" algn="just">
              <a:spcBef>
                <a:spcPts val="600"/>
              </a:spcBef>
            </a:pPr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	</a:t>
            </a: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Μείωση των οδικών ατυχημάτων και αριθμού θυμάτων: ~ 12%</a:t>
            </a:r>
          </a:p>
          <a:p>
            <a:pPr lvl="3" algn="just">
              <a:spcBef>
                <a:spcPts val="600"/>
              </a:spcBef>
            </a:pPr>
            <a:endParaRPr lang="el-GR" sz="1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462EEFE-59B3-4A52-A5E7-0B9AADD36B64}"/>
              </a:ext>
            </a:extLst>
          </p:cNvPr>
          <p:cNvSpPr/>
          <p:nvPr/>
        </p:nvSpPr>
        <p:spPr>
          <a:xfrm>
            <a:off x="186728" y="1158117"/>
            <a:ext cx="87529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l-GR" sz="2400" b="1" dirty="0">
                <a:solidFill>
                  <a:srgbClr val="566000"/>
                </a:solidFill>
              </a:rPr>
              <a:t>Κοινωνικά Οφέλη</a:t>
            </a:r>
            <a:endParaRPr lang="en-US" sz="2400" b="1" dirty="0">
              <a:solidFill>
                <a:srgbClr val="566000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xmlns="" id="{53E249E0-A8DA-48A3-B784-DDD9E93B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7551280" cy="430887"/>
          </a:xfrm>
        </p:spPr>
        <p:txBody>
          <a:bodyPr/>
          <a:lstStyle/>
          <a:p>
            <a:r>
              <a:rPr lang="el-GR" dirty="0"/>
              <a:t>Αναμενομενα </a:t>
            </a:r>
            <a:r>
              <a:rPr lang="el-GR" dirty="0" err="1"/>
              <a:t>αποτελεσματα</a:t>
            </a:r>
            <a:r>
              <a:rPr lang="el-GR" sz="2000" dirty="0">
                <a:solidFill>
                  <a:srgbClr val="ABC100"/>
                </a:solidFill>
              </a:rPr>
              <a:t> 2/2</a:t>
            </a:r>
            <a:endParaRPr lang="en-GB" dirty="0"/>
          </a:p>
        </p:txBody>
      </p:sp>
      <p:pic>
        <p:nvPicPr>
          <p:cNvPr id="3" name="Graphic 2" descr="Stopwatch">
            <a:extLst>
              <a:ext uri="{FF2B5EF4-FFF2-40B4-BE49-F238E27FC236}">
                <a16:creationId xmlns:a16="http://schemas.microsoft.com/office/drawing/2014/main" xmlns="" id="{72A7B32A-B98A-4F65-8FDF-C5D837072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6728" y="2415666"/>
            <a:ext cx="914400" cy="914400"/>
          </a:xfrm>
          <a:prstGeom prst="rect">
            <a:avLst/>
          </a:prstGeom>
        </p:spPr>
      </p:pic>
      <p:pic>
        <p:nvPicPr>
          <p:cNvPr id="7" name="Graphic 6" descr="Car">
            <a:extLst>
              <a:ext uri="{FF2B5EF4-FFF2-40B4-BE49-F238E27FC236}">
                <a16:creationId xmlns:a16="http://schemas.microsoft.com/office/drawing/2014/main" xmlns="" id="{50270516-55D7-4218-94F5-0D6929190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0560" y="3527934"/>
            <a:ext cx="914400" cy="914400"/>
          </a:xfrm>
          <a:prstGeom prst="rect">
            <a:avLst/>
          </a:prstGeom>
        </p:spPr>
      </p:pic>
      <p:pic>
        <p:nvPicPr>
          <p:cNvPr id="9" name="Graphic 8" descr="Earth Globe Europe-Africa">
            <a:extLst>
              <a:ext uri="{FF2B5EF4-FFF2-40B4-BE49-F238E27FC236}">
                <a16:creationId xmlns:a16="http://schemas.microsoft.com/office/drawing/2014/main" xmlns="" id="{A9980D37-6EA9-4E13-886C-6660687BE9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10560" y="4367757"/>
            <a:ext cx="914400" cy="914400"/>
          </a:xfrm>
          <a:prstGeom prst="rect">
            <a:avLst/>
          </a:prstGeom>
        </p:spPr>
      </p:pic>
      <p:pic>
        <p:nvPicPr>
          <p:cNvPr id="12" name="Graphic 11" descr="Traffic cone">
            <a:extLst>
              <a:ext uri="{FF2B5EF4-FFF2-40B4-BE49-F238E27FC236}">
                <a16:creationId xmlns:a16="http://schemas.microsoft.com/office/drawing/2014/main" xmlns="" id="{2B35839C-F1DD-4647-AEA1-3A2F680F69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10560" y="53826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99582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729F4-19C7-40FA-B63B-19683D6F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26017"/>
            <a:ext cx="7855055" cy="430887"/>
          </a:xfrm>
        </p:spPr>
        <p:txBody>
          <a:bodyPr/>
          <a:lstStyle/>
          <a:p>
            <a:r>
              <a:rPr lang="el-GR" dirty="0"/>
              <a:t>ΠΡΟΣΤΙΘΕΜΕΝΗ ΑΞΙΑ ΤΟΥ ΣΧΕΔΙΟΥ </a:t>
            </a:r>
            <a:r>
              <a:rPr lang="el-GR" sz="1800" dirty="0"/>
              <a:t>1</a:t>
            </a:r>
            <a:r>
              <a:rPr lang="en-GB" sz="1800" dirty="0"/>
              <a:t>/3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78309B4-3B41-4AB9-A939-3656306821FA}"/>
              </a:ext>
            </a:extLst>
          </p:cNvPr>
          <p:cNvSpPr/>
          <p:nvPr/>
        </p:nvSpPr>
        <p:spPr>
          <a:xfrm>
            <a:off x="252627" y="1242927"/>
            <a:ext cx="8721251" cy="1618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36360">
              <a:lnSpc>
                <a:spcPct val="120000"/>
              </a:lnSpc>
              <a:spcBef>
                <a:spcPts val="600"/>
              </a:spcBef>
            </a:pPr>
            <a:r>
              <a:rPr lang="el-GR" sz="16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Τα προτεινόμενα μέτρα προωθούν τη χρήση ΔΜΜΜ </a:t>
            </a:r>
            <a:endParaRPr lang="en-GB" sz="1600" b="1" dirty="0">
              <a:solidFill>
                <a:schemeClr val="accent4"/>
              </a:solidFill>
              <a:latin typeface="Century Gothic" panose="020B0502020202020204" pitchFamily="34" charset="0"/>
            </a:endParaRP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rgbClr val="595959"/>
                </a:solidFill>
                <a:latin typeface="Century Gothic" panose="020B0502020202020204" pitchFamily="34" charset="0"/>
              </a:rPr>
              <a:t>Τα ποσοστά χρήσης του σιδηρόδρομου και των υπεραστικών λεωφορείων αυξάνονται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λόγω του εκσυγχρονισμού των μέσων και της αύξησης της αποτελεσματικότητας και της αξιοπιστίας τους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αύξηση της ελκυστικότητας των μέσων</a:t>
            </a:r>
            <a:endParaRPr lang="el-GR" sz="1600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DCFAFE9-1EA8-4DFE-9D60-FAA685BF9088}"/>
              </a:ext>
            </a:extLst>
          </p:cNvPr>
          <p:cNvSpPr/>
          <p:nvPr/>
        </p:nvSpPr>
        <p:spPr>
          <a:xfrm>
            <a:off x="252627" y="2991403"/>
            <a:ext cx="8638746" cy="3107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b="1" dirty="0">
                <a:solidFill>
                  <a:srgbClr val="595959"/>
                </a:solidFill>
                <a:latin typeface="Century Gothic" panose="020B0502020202020204" pitchFamily="34" charset="0"/>
              </a:rPr>
              <a:t>Το ποσοστό χρήσης του σιδηρόδρομου σχεδόν διπλασιάζεται (φτάνοντας στο 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7%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των συνολικών χερσαίων υπεραστικών ταξιδιών). Τα μεγαλύτερα ποσοστά αύξησης παρουσιάζονται στον διάδρομο ΠΑΘΕ, και συγκεκριμένα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: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u="sng" dirty="0">
                <a:solidFill>
                  <a:srgbClr val="595959"/>
                </a:solidFill>
                <a:latin typeface="Century Gothic" panose="020B0502020202020204" pitchFamily="34" charset="0"/>
              </a:rPr>
              <a:t>Αύξηση επιβατικών μεταφορών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</a:p>
          <a:p>
            <a:pPr marL="742950" lvl="1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Περίπου 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35%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στο τμήμα της Πελοποννήσου</a:t>
            </a:r>
          </a:p>
          <a:p>
            <a:pPr marL="742950" lvl="1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45%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στο Αθήνα – </a:t>
            </a:r>
            <a:r>
              <a:rPr lang="el-GR" sz="1600" dirty="0" err="1">
                <a:solidFill>
                  <a:srgbClr val="595959"/>
                </a:solidFill>
                <a:latin typeface="Century Gothic" panose="020B0502020202020204" pitchFamily="34" charset="0"/>
              </a:rPr>
              <a:t>Θεσ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/νίκη</a:t>
            </a:r>
          </a:p>
          <a:p>
            <a:pPr marL="742950" lvl="1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Διπλασιασμός στο </a:t>
            </a:r>
            <a:r>
              <a:rPr lang="el-GR" sz="1600" dirty="0" err="1">
                <a:solidFill>
                  <a:srgbClr val="595959"/>
                </a:solidFill>
                <a:latin typeface="Century Gothic" panose="020B0502020202020204" pitchFamily="34" charset="0"/>
              </a:rPr>
              <a:t>Θεσ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/νίκη – Αλεξανδρούπολη</a:t>
            </a:r>
          </a:p>
          <a:p>
            <a:pPr marL="285750" indent="-285750" algn="just" defTabSz="43636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sz="1600" u="sng" dirty="0">
                <a:solidFill>
                  <a:srgbClr val="595959"/>
                </a:solidFill>
                <a:latin typeface="Century Gothic" panose="020B0502020202020204" pitchFamily="34" charset="0"/>
              </a:rPr>
              <a:t>Αύξηση εμπορευματικού φορτίου (σε τόνους)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περίπου 1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0-20% </a:t>
            </a:r>
            <a:r>
              <a:rPr lang="el-GR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ανάλογα το σιδηροδρομικό τμήμα</a:t>
            </a:r>
            <a:r>
              <a:rPr lang="en-GB" sz="1600" dirty="0">
                <a:solidFill>
                  <a:srgbClr val="595959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75454715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4B5F926-6900-4D04-B5FF-6A674B49F3E6}"/>
              </a:ext>
            </a:extLst>
          </p:cNvPr>
          <p:cNvSpPr/>
          <p:nvPr/>
        </p:nvSpPr>
        <p:spPr>
          <a:xfrm>
            <a:off x="372140" y="1238509"/>
            <a:ext cx="84316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Οι χρόνοι ταξιδιού στον διάδρομο Αθήνα-Θεσσαλονίκη σταδιακά ελαττώνονται, φτάνοντας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Στις </a:t>
            </a:r>
            <a:r>
              <a:rPr lang="en-GB" b="1" dirty="0">
                <a:solidFill>
                  <a:srgbClr val="595959"/>
                </a:solidFill>
                <a:latin typeface="Century Gothic" panose="020B0502020202020204" pitchFamily="34" charset="0"/>
              </a:rPr>
              <a:t>4</a:t>
            </a: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 ώρες για τους χρήστες οδικού δικτύου</a:t>
            </a:r>
            <a:r>
              <a:rPr lang="en-GB" b="1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(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λόγω της αποσυμφόρησης του οδικού δικτύου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Λιγότερο από 3 ώρες για τους επιβάτες σιδηροδρόμων,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κυρίως λόγω της προτεινόμενης σιδηροδρομικής σύνδεσης </a:t>
            </a:r>
            <a:r>
              <a:rPr lang="el-GR" dirty="0" err="1">
                <a:solidFill>
                  <a:srgbClr val="595959"/>
                </a:solidFill>
                <a:latin typeface="Century Gothic" panose="020B0502020202020204" pitchFamily="34" charset="0"/>
              </a:rPr>
              <a:t>Θριάσιο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 – Θήβα.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Για τις διεθνείς σιδηροδρομικές υπηρεσίες, ο χρόνος ταξιδιού θα μειωθεί επίσης σημαντικά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κατά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35%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για τα σύνορα με την Βόρεια Μακεδονία (μέσω </a:t>
            </a:r>
            <a:r>
              <a:rPr lang="el-GR" dirty="0" err="1">
                <a:solidFill>
                  <a:srgbClr val="595959"/>
                </a:solidFill>
                <a:latin typeface="Century Gothic" panose="020B0502020202020204" pitchFamily="34" charset="0"/>
              </a:rPr>
              <a:t>Ειδομένης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) και</a:t>
            </a: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κατά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40%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για τα σύνορα με την Βουλγαρία (μέσω Προμαχώνα)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  <a:endParaRPr lang="el-GR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κατά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25%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για τα σύνορα με την Βουλγαρία (μέσω </a:t>
            </a:r>
            <a:r>
              <a:rPr lang="el-GR" dirty="0" err="1">
                <a:solidFill>
                  <a:srgbClr val="595959"/>
                </a:solidFill>
                <a:latin typeface="Century Gothic" panose="020B0502020202020204" pitchFamily="34" charset="0"/>
              </a:rPr>
              <a:t>Ορμενίου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)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Οι σιδηροδρομικές υπηρεσίες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για την κάλυψη της αναμενόμενης ζήτησης βελτιώνονται συνεχώς και </a:t>
            </a: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σχεδόν τριπλασιάζονται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(από 5 τρένα ανά ημέρα σε 1 αμαξοστοιχία την ώρα).</a:t>
            </a: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967DF585-19AC-4EB8-8291-97B40EA6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Transport plan added value </a:t>
            </a:r>
            <a:r>
              <a:rPr lang="en-GB" sz="1800" dirty="0"/>
              <a:t>2/3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865BAF2C-7889-4DB1-BB44-015BD9EEE948}"/>
              </a:ext>
            </a:extLst>
          </p:cNvPr>
          <p:cNvSpPr txBox="1">
            <a:spLocks/>
          </p:cNvSpPr>
          <p:nvPr/>
        </p:nvSpPr>
        <p:spPr>
          <a:xfrm>
            <a:off x="252628" y="400251"/>
            <a:ext cx="8006533" cy="43088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72000" tIns="0" rIns="72000" bIns="0" rtlCol="0" anchor="b" anchorCtr="0">
            <a:spAutoFit/>
          </a:bodyPr>
          <a:lstStyle>
            <a:lvl1pPr algn="l" defTabSz="4008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fr-FR" sz="2800" b="0" kern="1200" cap="all" spc="3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l-GR" dirty="0"/>
              <a:t>ΠΡΟΣΤΙΘΕΜΕΝΗ ΑΞΙΑ ΤΟΥ ΣΧΕΔΙΟΥ </a:t>
            </a:r>
            <a:r>
              <a:rPr lang="el-GR" sz="1800" dirty="0"/>
              <a:t>2</a:t>
            </a:r>
            <a:r>
              <a:rPr lang="en-GB" sz="1800" dirty="0"/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xmlns="" val="273829724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104B58-0759-43E5-A54C-A5EDD7FD682F}"/>
              </a:ext>
            </a:extLst>
          </p:cNvPr>
          <p:cNvSpPr/>
          <p:nvPr/>
        </p:nvSpPr>
        <p:spPr>
          <a:xfrm>
            <a:off x="186070" y="1448526"/>
            <a:ext cx="87718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Το λιμενικό υποσύστημα της Αττικής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(συστάδα λιμένων Πειραιά, Λαυρίου, Ραφήνας), μαζί με τα προτεινόμενα ήπια μέτρα και την ανάπτυξη των υποστηρικτικών οδικών και σιδηροδρομικών υποδομών, </a:t>
            </a: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καθίσταται πιο λειτουργικό,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καθώς το Λαύριο αναλαμβάνει σημαντικό ρόλο, συμπληρωματικό ως προς τον Πειραιά και την Ραφήνα, με αποτέλεσμα την:</a:t>
            </a:r>
          </a:p>
          <a:p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Αποσυμφόρηση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της περιοχής του λιμένα Πειραιά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,</a:t>
            </a:r>
          </a:p>
          <a:p>
            <a:pPr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Παροχή καλύτερης χερσαίας προσβασιμότητας στα λιμάνια για όλους τους χρήστες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,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και</a:t>
            </a: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595959"/>
              </a:solidFill>
              <a:latin typeface="Century Gothic" panose="020B0502020202020204" pitchFamily="34" charset="0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rgbClr val="595959"/>
                </a:solidFill>
                <a:latin typeface="Century Gothic" panose="020B0502020202020204" pitchFamily="34" charset="0"/>
              </a:rPr>
              <a:t>Εξοικονόμηση χρόνου ταξιδίου </a:t>
            </a:r>
            <a:r>
              <a:rPr lang="el-GR" dirty="0">
                <a:solidFill>
                  <a:srgbClr val="595959"/>
                </a:solidFill>
                <a:latin typeface="Century Gothic" panose="020B0502020202020204" pitchFamily="34" charset="0"/>
              </a:rPr>
              <a:t>ειδικά από/ προς τα νησιά των βόρειων Κυκλάδων και του Βόρειου Αιγαίου, για τα οποία το Λαύριο προτείνεται να είναι ο κύριος λιμένας σύνδεσης με την ηπειρωτική χώρα</a:t>
            </a:r>
            <a:r>
              <a:rPr lang="en-GB" dirty="0">
                <a:solidFill>
                  <a:srgbClr val="595959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BD7C7C5E-0401-4F2E-8D03-665E29A0F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7741844" cy="430887"/>
          </a:xfrm>
        </p:spPr>
        <p:txBody>
          <a:bodyPr/>
          <a:lstStyle/>
          <a:p>
            <a:r>
              <a:rPr lang="el-GR" dirty="0"/>
              <a:t>ΠΡΟΣΤΙΘΕΜΕΝΗ ΑΞΙΑ ΤΟΥ ΣΧΕΔΙΟΥ </a:t>
            </a:r>
            <a:r>
              <a:rPr lang="el-GR" sz="1800" dirty="0"/>
              <a:t>3</a:t>
            </a:r>
            <a:r>
              <a:rPr lang="en-GB" sz="1800" dirty="0"/>
              <a:t>/3</a:t>
            </a:r>
          </a:p>
        </p:txBody>
      </p:sp>
    </p:spTree>
    <p:extLst>
      <p:ext uri="{BB962C8B-B14F-4D97-AF65-F5344CB8AC3E}">
        <p14:creationId xmlns:p14="http://schemas.microsoft.com/office/powerpoint/2010/main" xmlns="" val="2820695011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8C5ACD-2A22-4954-BFB1-C27D0FF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" y="400243"/>
            <a:ext cx="4558474" cy="430887"/>
          </a:xfrm>
        </p:spPr>
        <p:txBody>
          <a:bodyPr/>
          <a:lstStyle/>
          <a:p>
            <a:r>
              <a:rPr lang="en-GB" dirty="0"/>
              <a:t>OIKONOMIKA </a:t>
            </a:r>
            <a:r>
              <a:rPr lang="el-GR" dirty="0"/>
              <a:t>ΟΦΕΛΗ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6A04961-DE7F-4A49-BA07-73C48DF3E0AC}"/>
              </a:ext>
            </a:extLst>
          </p:cNvPr>
          <p:cNvSpPr/>
          <p:nvPr/>
        </p:nvSpPr>
        <p:spPr>
          <a:xfrm rot="19118399">
            <a:off x="7321604" y="5027538"/>
            <a:ext cx="14784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9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€ </a:t>
            </a:r>
            <a:endParaRPr lang="en-US" sz="9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xmlns="" id="{D559E132-1B2C-46B0-9134-8AB49BDAE78F}"/>
              </a:ext>
            </a:extLst>
          </p:cNvPr>
          <p:cNvGraphicFramePr>
            <a:graphicFrameLocks noGrp="1"/>
          </p:cNvGraphicFramePr>
          <p:nvPr/>
        </p:nvGraphicFramePr>
        <p:xfrm>
          <a:off x="252625" y="1869361"/>
          <a:ext cx="8668090" cy="3201834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4590380">
                  <a:extLst>
                    <a:ext uri="{9D8B030D-6E8A-4147-A177-3AD203B41FA5}">
                      <a16:colId xmlns:a16="http://schemas.microsoft.com/office/drawing/2014/main" xmlns="" val="1451045817"/>
                    </a:ext>
                  </a:extLst>
                </a:gridCol>
                <a:gridCol w="1407875">
                  <a:extLst>
                    <a:ext uri="{9D8B030D-6E8A-4147-A177-3AD203B41FA5}">
                      <a16:colId xmlns:a16="http://schemas.microsoft.com/office/drawing/2014/main" xmlns="" val="753815809"/>
                    </a:ext>
                  </a:extLst>
                </a:gridCol>
                <a:gridCol w="1403931">
                  <a:extLst>
                    <a:ext uri="{9D8B030D-6E8A-4147-A177-3AD203B41FA5}">
                      <a16:colId xmlns:a16="http://schemas.microsoft.com/office/drawing/2014/main" xmlns="" val="1259790379"/>
                    </a:ext>
                  </a:extLst>
                </a:gridCol>
                <a:gridCol w="1265904">
                  <a:extLst>
                    <a:ext uri="{9D8B030D-6E8A-4147-A177-3AD203B41FA5}">
                      <a16:colId xmlns:a16="http://schemas.microsoft.com/office/drawing/2014/main" xmlns="" val="4019084697"/>
                    </a:ext>
                  </a:extLst>
                </a:gridCol>
              </a:tblGrid>
              <a:tr h="432465">
                <a:tc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Επιβατικές Μετακινήσεις</a:t>
                      </a:r>
                    </a:p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(δις €)</a:t>
                      </a:r>
                    </a:p>
                  </a:txBody>
                  <a:tcPr marL="7341" marR="7341" marT="73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Εμπορευματικές Μετακινήσεις</a:t>
                      </a:r>
                    </a:p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(δις €)</a:t>
                      </a:r>
                    </a:p>
                  </a:txBody>
                  <a:tcPr marL="7341" marR="7341" marT="73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Σύνολο</a:t>
                      </a:r>
                    </a:p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(δις €)</a:t>
                      </a:r>
                    </a:p>
                  </a:txBody>
                  <a:tcPr marL="7341" marR="7341" marT="7341" marB="0" anchor="b"/>
                </a:tc>
                <a:extLst>
                  <a:ext uri="{0D108BD9-81ED-4DB2-BD59-A6C34878D82A}">
                    <a16:rowId xmlns:a16="http://schemas.microsoft.com/office/drawing/2014/main" xmlns="" val="2043951793"/>
                  </a:ext>
                </a:extLst>
              </a:tr>
              <a:tr h="337308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Εξοικονόμηση Χρόνου Μετακίνησης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l-GR" sz="1400" u="none" strike="noStrike" dirty="0">
                          <a:effectLst/>
                        </a:rPr>
                        <a:t>8,5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0,4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8,</a:t>
                      </a:r>
                      <a:r>
                        <a:rPr lang="el-GR" sz="1400" u="none" strike="noStrike" dirty="0">
                          <a:effectLst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extLst>
                  <a:ext uri="{0D108BD9-81ED-4DB2-BD59-A6C34878D82A}">
                    <a16:rowId xmlns:a16="http://schemas.microsoft.com/office/drawing/2014/main" xmlns="" val="4221999967"/>
                  </a:ext>
                </a:extLst>
              </a:tr>
              <a:tr h="340241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Εξοικονόμηση Λειτουργικού Κόστους Οχημάτων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l-GR" sz="1400" u="none" strike="noStrike" dirty="0">
                          <a:effectLst/>
                        </a:rPr>
                        <a:t>0,3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l-GR" sz="1400" u="none" strike="noStrike" dirty="0">
                          <a:effectLst/>
                        </a:rPr>
                        <a:t>1,2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l-GR" sz="1400" u="none" strike="noStrike" dirty="0">
                          <a:effectLst/>
                        </a:rPr>
                        <a:t>1</a:t>
                      </a:r>
                      <a:r>
                        <a:rPr lang="en-GB" sz="1400" u="none" strike="noStrike" dirty="0">
                          <a:effectLst/>
                        </a:rPr>
                        <a:t>,5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extLst>
                  <a:ext uri="{0D108BD9-81ED-4DB2-BD59-A6C34878D82A}">
                    <a16:rowId xmlns:a16="http://schemas.microsoft.com/office/drawing/2014/main" xmlns="" val="2302409832"/>
                  </a:ext>
                </a:extLst>
              </a:tr>
              <a:tr h="340242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 dirty="0">
                          <a:effectLst/>
                        </a:rPr>
                        <a:t>Εξοικονόμηση Περιβαλλοντικού Κόστους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-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 </a:t>
                      </a:r>
                      <a:r>
                        <a:rPr lang="el-GR" sz="1400" u="none" strike="noStrike" dirty="0">
                          <a:effectLst/>
                        </a:rPr>
                        <a:t>0,</a:t>
                      </a:r>
                      <a:r>
                        <a:rPr lang="en-GB" sz="1400" u="none" strike="noStrike" dirty="0">
                          <a:effectLst/>
                        </a:rPr>
                        <a:t>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 </a:t>
                      </a:r>
                      <a:r>
                        <a:rPr lang="el-GR" sz="1400" u="none" strike="noStrike" dirty="0">
                          <a:effectLst/>
                        </a:rPr>
                        <a:t>0,</a:t>
                      </a:r>
                      <a:r>
                        <a:rPr lang="en-GB" sz="1400" u="none" strike="noStrike" dirty="0">
                          <a:effectLst/>
                        </a:rPr>
                        <a:t>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extLst>
                  <a:ext uri="{0D108BD9-81ED-4DB2-BD59-A6C34878D82A}">
                    <a16:rowId xmlns:a16="http://schemas.microsoft.com/office/drawing/2014/main" xmlns="" val="4148014593"/>
                  </a:ext>
                </a:extLst>
              </a:tr>
              <a:tr h="403502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u="none" strike="noStrike">
                          <a:effectLst/>
                        </a:rPr>
                        <a:t>Εξοικονόμηση Λόγω Βελτίωσης Επιπέδου Οδικής Ασφάλειας</a:t>
                      </a:r>
                      <a:endParaRPr lang="el-G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 5,8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  </a:t>
                      </a:r>
                      <a:r>
                        <a:rPr lang="el-GR" sz="1400" u="none" strike="noStrike" dirty="0">
                          <a:effectLst/>
                        </a:rPr>
                        <a:t>1</a:t>
                      </a:r>
                      <a:r>
                        <a:rPr lang="en-GB" sz="1400" u="none" strike="noStrike" dirty="0">
                          <a:effectLst/>
                        </a:rPr>
                        <a:t>,</a:t>
                      </a:r>
                      <a:r>
                        <a:rPr lang="el-GR" sz="1400" u="none" strike="noStrike" dirty="0">
                          <a:effectLst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dirty="0">
                          <a:effectLst/>
                        </a:rPr>
                        <a:t>  7,5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extLst>
                  <a:ext uri="{0D108BD9-81ED-4DB2-BD59-A6C34878D82A}">
                    <a16:rowId xmlns:a16="http://schemas.microsoft.com/office/drawing/2014/main" xmlns="" val="326379786"/>
                  </a:ext>
                </a:extLst>
              </a:tr>
              <a:tr h="42717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Συνολική Εξοικονόμηση ανά έτος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 14,6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   3,</a:t>
                      </a:r>
                      <a:r>
                        <a:rPr lang="el-GR" sz="1400" b="1" u="none" strike="noStrike" dirty="0">
                          <a:effectLst/>
                        </a:rPr>
                        <a:t>4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dirty="0">
                          <a:effectLst/>
                        </a:rPr>
                        <a:t> 18,0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extLst>
                  <a:ext uri="{0D108BD9-81ED-4DB2-BD59-A6C34878D82A}">
                    <a16:rowId xmlns:a16="http://schemas.microsoft.com/office/drawing/2014/main" xmlns="" val="1607143409"/>
                  </a:ext>
                </a:extLst>
              </a:tr>
              <a:tr h="271883">
                <a:tc gridSpan="4">
                  <a:txBody>
                    <a:bodyPr/>
                    <a:lstStyle/>
                    <a:p>
                      <a:pPr algn="ctr" fontAlgn="b"/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b"/>
                </a:tc>
                <a:extLst>
                  <a:ext uri="{0D108BD9-81ED-4DB2-BD59-A6C34878D82A}">
                    <a16:rowId xmlns:a16="http://schemas.microsoft.com/office/drawing/2014/main" xmlns="" val="4235324438"/>
                  </a:ext>
                </a:extLst>
              </a:tr>
              <a:tr h="403502">
                <a:tc gridSpan="4">
                  <a:txBody>
                    <a:bodyPr/>
                    <a:lstStyle/>
                    <a:p>
                      <a:pPr marL="0" marR="0" lvl="0" indent="0" algn="l" defTabSz="40082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u="none" strike="noStrike" dirty="0">
                          <a:effectLst/>
                        </a:rPr>
                        <a:t>                      Εξοικονόμηση 49 εκ € / ημέρα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41" marR="7341" marT="7341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4716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66589977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164745" y="391737"/>
            <a:ext cx="8820995" cy="1231106"/>
          </a:xfrm>
        </p:spPr>
        <p:txBody>
          <a:bodyPr/>
          <a:lstStyle/>
          <a:p>
            <a:pPr algn="ctr"/>
            <a:r>
              <a:rPr lang="el-GR" dirty="0"/>
              <a:t>ΕΘΝΙΚΟ ΣΤΡΑΤΗΓΙΚΟ ΣΧΕΔΙΟ ΜΕΤΑΦΟΡΩΝ</a:t>
            </a:r>
            <a:r>
              <a:rPr lang="en-GB" dirty="0"/>
              <a:t/>
            </a:r>
            <a:br>
              <a:rPr lang="en-GB" dirty="0"/>
            </a:br>
            <a:r>
              <a:rPr lang="el-GR" sz="2400" i="1" cap="none" dirty="0">
                <a:solidFill>
                  <a:srgbClr val="92D050"/>
                </a:solidFill>
              </a:rPr>
              <a:t>Συνοπτική παρουσίαση</a:t>
            </a:r>
            <a:endParaRPr lang="en-GB" sz="2400" i="1" cap="none" dirty="0">
              <a:solidFill>
                <a:srgbClr val="92D050"/>
              </a:solidFill>
            </a:endParaRPr>
          </a:p>
        </p:txBody>
      </p:sp>
      <p:sp>
        <p:nvSpPr>
          <p:cNvPr id="5" name="Espace réservé du texte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copyright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" y="-18466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36370"/>
            <a:endParaRPr lang="fr-FR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2" y="1914525"/>
            <a:ext cx="91439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Ευχαριστώ για την προσοχή σας</a:t>
            </a:r>
            <a:r>
              <a:rPr lang="en-US" sz="2800" dirty="0"/>
              <a:t>!</a:t>
            </a:r>
          </a:p>
          <a:p>
            <a:pPr algn="ctr"/>
            <a:endParaRPr lang="en-US" sz="2800" dirty="0"/>
          </a:p>
          <a:p>
            <a:pPr algn="ctr"/>
            <a:r>
              <a:rPr lang="el-GR" sz="2800" dirty="0"/>
              <a:t>Αθανάσιος </a:t>
            </a:r>
            <a:r>
              <a:rPr lang="el-GR" sz="2800" dirty="0" err="1"/>
              <a:t>Βούρδας</a:t>
            </a:r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l-GR" sz="2800" dirty="0"/>
              <a:t>Γενικός Γραμματέας</a:t>
            </a:r>
            <a:r>
              <a:rPr lang="en-US" sz="2800" dirty="0"/>
              <a:t> 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 </a:t>
            </a:r>
            <a:r>
              <a:rPr lang="el-GR" sz="2800" dirty="0"/>
              <a:t>Υπουργείο Υποδομών και Μεταφορών</a:t>
            </a:r>
            <a:endParaRPr lang="en-US" sz="2800" dirty="0"/>
          </a:p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www.yme.gr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5648C47-14F4-4588-AB59-A93BF1F60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802547"/>
            <a:ext cx="5451567" cy="105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8968267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Thème Egis">
      <a:dk1>
        <a:sysClr val="windowText" lastClr="000000"/>
      </a:dk1>
      <a:lt1>
        <a:sysClr val="window" lastClr="FFFFFF"/>
      </a:lt1>
      <a:dk2>
        <a:srgbClr val="04617B"/>
      </a:dk2>
      <a:lt2>
        <a:srgbClr val="595959"/>
      </a:lt2>
      <a:accent1>
        <a:srgbClr val="ABC100"/>
      </a:accent1>
      <a:accent2>
        <a:srgbClr val="8C8C8C"/>
      </a:accent2>
      <a:accent3>
        <a:srgbClr val="2095A0"/>
      </a:accent3>
      <a:accent4>
        <a:srgbClr val="F5A30F"/>
      </a:accent4>
      <a:accent5>
        <a:srgbClr val="700449"/>
      </a:accent5>
      <a:accent6>
        <a:srgbClr val="069AC2"/>
      </a:accent6>
      <a:hlink>
        <a:srgbClr val="9A1655"/>
      </a:hlink>
      <a:folHlink>
        <a:srgbClr val="982023"/>
      </a:folHlink>
    </a:clrScheme>
    <a:fontScheme name="Police Egis - 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Thème Egis">
      <a:dk1>
        <a:sysClr val="windowText" lastClr="000000"/>
      </a:dk1>
      <a:lt1>
        <a:sysClr val="window" lastClr="FFFFFF"/>
      </a:lt1>
      <a:dk2>
        <a:srgbClr val="04617B"/>
      </a:dk2>
      <a:lt2>
        <a:srgbClr val="595959"/>
      </a:lt2>
      <a:accent1>
        <a:srgbClr val="ABC100"/>
      </a:accent1>
      <a:accent2>
        <a:srgbClr val="8C8C8C"/>
      </a:accent2>
      <a:accent3>
        <a:srgbClr val="2095A0"/>
      </a:accent3>
      <a:accent4>
        <a:srgbClr val="F5A30F"/>
      </a:accent4>
      <a:accent5>
        <a:srgbClr val="700449"/>
      </a:accent5>
      <a:accent6>
        <a:srgbClr val="069AC2"/>
      </a:accent6>
      <a:hlink>
        <a:srgbClr val="9A1655"/>
      </a:hlink>
      <a:folHlink>
        <a:srgbClr val="982023"/>
      </a:folHlink>
    </a:clrScheme>
    <a:fontScheme name="Police Egis - 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onception personnalisée">
  <a:themeElements>
    <a:clrScheme name="Thème Egis">
      <a:dk1>
        <a:sysClr val="windowText" lastClr="000000"/>
      </a:dk1>
      <a:lt1>
        <a:sysClr val="window" lastClr="FFFFFF"/>
      </a:lt1>
      <a:dk2>
        <a:srgbClr val="04617B"/>
      </a:dk2>
      <a:lt2>
        <a:srgbClr val="595959"/>
      </a:lt2>
      <a:accent1>
        <a:srgbClr val="ABC100"/>
      </a:accent1>
      <a:accent2>
        <a:srgbClr val="8C8C8C"/>
      </a:accent2>
      <a:accent3>
        <a:srgbClr val="2095A0"/>
      </a:accent3>
      <a:accent4>
        <a:srgbClr val="F5A30F"/>
      </a:accent4>
      <a:accent5>
        <a:srgbClr val="700449"/>
      </a:accent5>
      <a:accent6>
        <a:srgbClr val="069AC2"/>
      </a:accent6>
      <a:hlink>
        <a:srgbClr val="9A1655"/>
      </a:hlink>
      <a:folHlink>
        <a:srgbClr val="982023"/>
      </a:folHlink>
    </a:clrScheme>
    <a:fontScheme name="Police Egis - 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Thème Egis">
    <a:dk1>
      <a:sysClr val="windowText" lastClr="000000"/>
    </a:dk1>
    <a:lt1>
      <a:sysClr val="window" lastClr="FFFFFF"/>
    </a:lt1>
    <a:dk2>
      <a:srgbClr val="04617B"/>
    </a:dk2>
    <a:lt2>
      <a:srgbClr val="595959"/>
    </a:lt2>
    <a:accent1>
      <a:srgbClr val="ABC100"/>
    </a:accent1>
    <a:accent2>
      <a:srgbClr val="8C8C8C"/>
    </a:accent2>
    <a:accent3>
      <a:srgbClr val="2095A0"/>
    </a:accent3>
    <a:accent4>
      <a:srgbClr val="F5A30F"/>
    </a:accent4>
    <a:accent5>
      <a:srgbClr val="700449"/>
    </a:accent5>
    <a:accent6>
      <a:srgbClr val="069AC2"/>
    </a:accent6>
    <a:hlink>
      <a:srgbClr val="9A1655"/>
    </a:hlink>
    <a:folHlink>
      <a:srgbClr val="982023"/>
    </a:folHlink>
  </a:clrScheme>
</a:themeOverride>
</file>

<file path=ppt/theme/themeOverride2.xml><?xml version="1.0" encoding="utf-8"?>
<a:themeOverride xmlns:a="http://schemas.openxmlformats.org/drawingml/2006/main">
  <a:clrScheme name="Thème Egis">
    <a:dk1>
      <a:sysClr val="windowText" lastClr="000000"/>
    </a:dk1>
    <a:lt1>
      <a:sysClr val="window" lastClr="FFFFFF"/>
    </a:lt1>
    <a:dk2>
      <a:srgbClr val="04617B"/>
    </a:dk2>
    <a:lt2>
      <a:srgbClr val="595959"/>
    </a:lt2>
    <a:accent1>
      <a:srgbClr val="ABC100"/>
    </a:accent1>
    <a:accent2>
      <a:srgbClr val="8C8C8C"/>
    </a:accent2>
    <a:accent3>
      <a:srgbClr val="2095A0"/>
    </a:accent3>
    <a:accent4>
      <a:srgbClr val="F5A30F"/>
    </a:accent4>
    <a:accent5>
      <a:srgbClr val="700449"/>
    </a:accent5>
    <a:accent6>
      <a:srgbClr val="069AC2"/>
    </a:accent6>
    <a:hlink>
      <a:srgbClr val="9A1655"/>
    </a:hlink>
    <a:folHlink>
      <a:srgbClr val="982023"/>
    </a:folHlink>
  </a:clrScheme>
</a:themeOverride>
</file>

<file path=ppt/theme/themeOverride3.xml><?xml version="1.0" encoding="utf-8"?>
<a:themeOverride xmlns:a="http://schemas.openxmlformats.org/drawingml/2006/main">
  <a:clrScheme name="Thème Egis">
    <a:dk1>
      <a:sysClr val="windowText" lastClr="000000"/>
    </a:dk1>
    <a:lt1>
      <a:sysClr val="window" lastClr="FFFFFF"/>
    </a:lt1>
    <a:dk2>
      <a:srgbClr val="04617B"/>
    </a:dk2>
    <a:lt2>
      <a:srgbClr val="595959"/>
    </a:lt2>
    <a:accent1>
      <a:srgbClr val="ABC100"/>
    </a:accent1>
    <a:accent2>
      <a:srgbClr val="8C8C8C"/>
    </a:accent2>
    <a:accent3>
      <a:srgbClr val="2095A0"/>
    </a:accent3>
    <a:accent4>
      <a:srgbClr val="F5A30F"/>
    </a:accent4>
    <a:accent5>
      <a:srgbClr val="700449"/>
    </a:accent5>
    <a:accent6>
      <a:srgbClr val="069AC2"/>
    </a:accent6>
    <a:hlink>
      <a:srgbClr val="9A1655"/>
    </a:hlink>
    <a:folHlink>
      <a:srgbClr val="98202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C7FA871A34B84D978BFC11B12CC726" ma:contentTypeVersion="0" ma:contentTypeDescription="Crée un document." ma:contentTypeScope="" ma:versionID="78a5ed9cea8f9b6445840a45bc00c81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1E65E9-E545-4355-AC51-A4C00A0990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676597-B5C5-419A-BE50-681F796D1238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2575679-BEA7-47C4-B268-F8AB8BE604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15587</TotalTime>
  <Words>2042</Words>
  <Application>Microsoft Office PowerPoint</Application>
  <PresentationFormat>Προβολή στην οθόνη (4:3)</PresentationFormat>
  <Paragraphs>305</Paragraphs>
  <Slides>30</Slides>
  <Notes>12</Notes>
  <HiddenSlides>0</HiddenSlides>
  <MMClips>0</MMClips>
  <ScaleCrop>false</ScaleCrop>
  <HeadingPairs>
    <vt:vector size="4" baseType="variant">
      <vt:variant>
        <vt:lpstr>Θέμα</vt:lpstr>
      </vt:variant>
      <vt:variant>
        <vt:i4>3</vt:i4>
      </vt:variant>
      <vt:variant>
        <vt:lpstr>Τίτλοι διαφανειών</vt:lpstr>
      </vt:variant>
      <vt:variant>
        <vt:i4>30</vt:i4>
      </vt:variant>
    </vt:vector>
  </HeadingPairs>
  <TitlesOfParts>
    <vt:vector size="33" baseType="lpstr">
      <vt:lpstr>Conception personnalisée</vt:lpstr>
      <vt:lpstr>1_Conception personnalisée</vt:lpstr>
      <vt:lpstr>2_Conception personnalisée</vt:lpstr>
      <vt:lpstr>Διαφάνεια 1</vt:lpstr>
      <vt:lpstr>Στοχοσ και αποτελεσματα</vt:lpstr>
      <vt:lpstr>ΔΙΑΓΡΑΜΜΑ ΔΡΑΣΤΗΡΙΟΤΗΤΩΝ 1/2</vt:lpstr>
      <vt:lpstr>Work breakdown structure</vt:lpstr>
      <vt:lpstr>Μεθοδολογια αναπτυξησ σεναριων</vt:lpstr>
      <vt:lpstr>Προσδιορισμοσ μετρων</vt:lpstr>
      <vt:lpstr>Στρατηγικοι Πυλωνεσ</vt:lpstr>
      <vt:lpstr>Αξιολογηση σεναριων</vt:lpstr>
      <vt:lpstr>Διαφάνεια 9</vt:lpstr>
      <vt:lpstr>Οδικες μεταφορεσ – ηπια μετρα</vt:lpstr>
      <vt:lpstr>Οδικες μεταφορεσ – μετρα ΥΠΟΔΟΜΗΣ</vt:lpstr>
      <vt:lpstr>σιδηροδρΟμικες μεταφορεσ – hπια μετρα</vt:lpstr>
      <vt:lpstr>Διαφάνεια 13</vt:lpstr>
      <vt:lpstr>Διαφάνεια 14</vt:lpstr>
      <vt:lpstr>Θαλασσιεσ μεταφορεσ – μετρα ΥΠΟδομων</vt:lpstr>
      <vt:lpstr>Παρεμβασεισ λιμενικων υποδομων</vt:lpstr>
      <vt:lpstr>Αεροπορικεσ μεταφορεσ</vt:lpstr>
      <vt:lpstr>παρεμβασεισ αεροδρομιων</vt:lpstr>
      <vt:lpstr>Εφοδιαστικη αλυσιδα</vt:lpstr>
      <vt:lpstr>Logistics</vt:lpstr>
      <vt:lpstr>Εφοδιαστικη αλυσιδα</vt:lpstr>
      <vt:lpstr>ΣΤΡΑΤΗΓΙΚΗ ΜΕΛΕΤΗ  ΠΕΡΙΒΑΛΛΟΝΤΙΚΩΝ ΕΠΙΠΤΩΣΕΩΝ</vt:lpstr>
      <vt:lpstr>Προτεινομενο σεναριο - παρεμβασεισ</vt:lpstr>
      <vt:lpstr>Αναμενομενα αποτελεσματα 1/2</vt:lpstr>
      <vt:lpstr>Αναμενομενα αποτελεσματα 2/2</vt:lpstr>
      <vt:lpstr>ΠΡΟΣΤΙΘΕΜΕΝΗ ΑΞΙΑ ΤΟΥ ΣΧΕΔΙΟΥ 1/3</vt:lpstr>
      <vt:lpstr>Transport plan added value 2/3</vt:lpstr>
      <vt:lpstr>ΠΡΟΣΤΙΘΕΜΕΝΗ ΑΞΙΑ ΤΟΥ ΣΧΕΔΙΟΥ 3/3</vt:lpstr>
      <vt:lpstr>OIKONOMIKA ΟΦΕΛΗ</vt:lpstr>
      <vt:lpstr>ΕΘΝΙΚΟ ΣΤΡΑΤΗΓΙΚΟ ΣΧΕΔΙΟ ΜΕΤΑΦΟΡΩΝ Συνοπτική παρουσίαση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Egis PPT Template 2014 / 4:3 standard - EN</dc:title>
  <dc:creator>DIRCOM</dc:creator>
  <cp:lastModifiedBy>USER</cp:lastModifiedBy>
  <cp:revision>761</cp:revision>
  <cp:lastPrinted>2016-04-12T11:07:25Z</cp:lastPrinted>
  <dcterms:created xsi:type="dcterms:W3CDTF">2014-09-30T13:11:30Z</dcterms:created>
  <dcterms:modified xsi:type="dcterms:W3CDTF">2019-06-26T10:56:23Z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0x01010041C7FA871A34B84D978BFC11B12CC726</vt:lpwstr>
  </property>
</Properties>
</file>